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4.xml" ContentType="application/vnd.openxmlformats-officedocument.themeOverride+xml"/>
  <Override PartName="/ppt/notesSlides/notesSlide2.xml" ContentType="application/vnd.openxmlformats-officedocument.presentationml.notesSl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notesSlides/notesSlide3.xml" ContentType="application/vnd.openxmlformats-officedocument.presentationml.notesSl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ppt/theme/themeOverride14.xml" ContentType="application/vnd.openxmlformats-officedocument.themeOverride+xml"/>
  <Override PartName="/ppt/theme/themeOverride15.xml" ContentType="application/vnd.openxmlformats-officedocument.themeOverride+xml"/>
  <Override PartName="/ppt/theme/themeOverride16.xml" ContentType="application/vnd.openxmlformats-officedocument.themeOverride+xml"/>
  <Override PartName="/ppt/theme/themeOverride17.xml" ContentType="application/vnd.openxmlformats-officedocument.themeOverride+xml"/>
  <Override PartName="/ppt/theme/themeOverride18.xml" ContentType="application/vnd.openxmlformats-officedocument.themeOverride+xml"/>
  <Override PartName="/ppt/theme/themeOverride19.xml" ContentType="application/vnd.openxmlformats-officedocument.themeOverride+xml"/>
  <Override PartName="/ppt/theme/themeOverride20.xml" ContentType="application/vnd.openxmlformats-officedocument.themeOverride+xml"/>
  <Override PartName="/ppt/notesSlides/notesSlide4.xml" ContentType="application/vnd.openxmlformats-officedocument.presentationml.notesSlide+xml"/>
  <Override PartName="/ppt/theme/themeOverride21.xml" ContentType="application/vnd.openxmlformats-officedocument.themeOverride+xml"/>
  <Override PartName="/ppt/notesSlides/notesSlide5.xml" ContentType="application/vnd.openxmlformats-officedocument.presentationml.notesSlide+xml"/>
  <Override PartName="/ppt/theme/themeOverride22.xml" ContentType="application/vnd.openxmlformats-officedocument.themeOverride+xml"/>
  <Override PartName="/ppt/notesSlides/notesSlide6.xml" ContentType="application/vnd.openxmlformats-officedocument.presentationml.notesSlide+xml"/>
  <Override PartName="/ppt/theme/themeOverride23.xml" ContentType="application/vnd.openxmlformats-officedocument.themeOverr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heme/themeOverride24.xml" ContentType="application/vnd.openxmlformats-officedocument.themeOverride+xml"/>
  <Override PartName="/ppt/theme/themeOverride25.xml" ContentType="application/vnd.openxmlformats-officedocument.themeOverride+xml"/>
  <Override PartName="/ppt/theme/themeOverride26.xml" ContentType="application/vnd.openxmlformats-officedocument.themeOverride+xml"/>
  <Override PartName="/ppt/theme/themeOverride27.xml" ContentType="application/vnd.openxmlformats-officedocument.themeOverride+xml"/>
  <Override PartName="/ppt/theme/themeOverride28.xml" ContentType="application/vnd.openxmlformats-officedocument.themeOverride+xml"/>
  <Override PartName="/ppt/notesSlides/notesSlide7.xml" ContentType="application/vnd.openxmlformats-officedocument.presentationml.notesSlide+xml"/>
  <Override PartName="/ppt/theme/themeOverride29.xml" ContentType="application/vnd.openxmlformats-officedocument.themeOverride+xml"/>
  <Override PartName="/ppt/theme/themeOverride30.xml" ContentType="application/vnd.openxmlformats-officedocument.themeOverride+xml"/>
  <Override PartName="/ppt/theme/themeOverride31.xml" ContentType="application/vnd.openxmlformats-officedocument.themeOverride+xml"/>
  <Override PartName="/ppt/theme/themeOverride32.xml" ContentType="application/vnd.openxmlformats-officedocument.themeOverride+xml"/>
  <Override PartName="/ppt/theme/themeOverride33.xml" ContentType="application/vnd.openxmlformats-officedocument.themeOverride+xml"/>
  <Override PartName="/ppt/theme/themeOverride34.xml" ContentType="application/vnd.openxmlformats-officedocument.themeOverride+xml"/>
  <Override PartName="/ppt/notesSlides/notesSlide8.xml" ContentType="application/vnd.openxmlformats-officedocument.presentationml.notesSlide+xml"/>
  <Override PartName="/ppt/theme/themeOverride35.xml" ContentType="application/vnd.openxmlformats-officedocument.themeOverride+xml"/>
  <Override PartName="/ppt/theme/themeOverride36.xml" ContentType="application/vnd.openxmlformats-officedocument.themeOverride+xml"/>
  <Override PartName="/ppt/theme/themeOverride37.xml" ContentType="application/vnd.openxmlformats-officedocument.themeOverride+xml"/>
  <Override PartName="/ppt/theme/themeOverride38.xml" ContentType="application/vnd.openxmlformats-officedocument.themeOverride+xml"/>
  <Override PartName="/ppt/theme/themeOverride39.xml" ContentType="application/vnd.openxmlformats-officedocument.themeOverride+xml"/>
  <Override PartName="/ppt/theme/themeOverride40.xml" ContentType="application/vnd.openxmlformats-officedocument.themeOverride+xml"/>
  <Override PartName="/ppt/notesSlides/notesSlide9.xml" ContentType="application/vnd.openxmlformats-officedocument.presentationml.notesSlide+xml"/>
  <Override PartName="/ppt/theme/themeOverride41.xml" ContentType="application/vnd.openxmlformats-officedocument.themeOverride+xml"/>
  <Override PartName="/ppt/theme/themeOverride42.xml" ContentType="application/vnd.openxmlformats-officedocument.themeOverride+xml"/>
  <Override PartName="/ppt/notesSlides/notesSlide10.xml" ContentType="application/vnd.openxmlformats-officedocument.presentationml.notesSlide+xml"/>
  <Override PartName="/ppt/theme/themeOverride43.xml" ContentType="application/vnd.openxmlformats-officedocument.themeOverride+xml"/>
  <Override PartName="/ppt/theme/themeOverride44.xml" ContentType="application/vnd.openxmlformats-officedocument.themeOverride+xml"/>
  <Override PartName="/ppt/theme/themeOverride45.xml" ContentType="application/vnd.openxmlformats-officedocument.themeOverride+xml"/>
  <Override PartName="/ppt/theme/themeOverride46.xml" ContentType="application/vnd.openxmlformats-officedocument.themeOverride+xml"/>
  <Override PartName="/ppt/theme/themeOverride47.xml" ContentType="application/vnd.openxmlformats-officedocument.themeOverride+xml"/>
  <Override PartName="/ppt/notesSlides/notesSlide11.xml" ContentType="application/vnd.openxmlformats-officedocument.presentationml.notesSlide+xml"/>
  <Override PartName="/ppt/theme/themeOverride48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16" r:id="rId1"/>
  </p:sldMasterIdLst>
  <p:notesMasterIdLst>
    <p:notesMasterId r:id="rId50"/>
  </p:notesMasterIdLst>
  <p:handoutMasterIdLst>
    <p:handoutMasterId r:id="rId51"/>
  </p:handoutMasterIdLst>
  <p:sldIdLst>
    <p:sldId id="256" r:id="rId2"/>
    <p:sldId id="264" r:id="rId3"/>
    <p:sldId id="258" r:id="rId4"/>
    <p:sldId id="259" r:id="rId5"/>
    <p:sldId id="289" r:id="rId6"/>
    <p:sldId id="306" r:id="rId7"/>
    <p:sldId id="307" r:id="rId8"/>
    <p:sldId id="308" r:id="rId9"/>
    <p:sldId id="309" r:id="rId10"/>
    <p:sldId id="310" r:id="rId11"/>
    <p:sldId id="311" r:id="rId12"/>
    <p:sldId id="312" r:id="rId13"/>
    <p:sldId id="314" r:id="rId14"/>
    <p:sldId id="315" r:id="rId15"/>
    <p:sldId id="316" r:id="rId16"/>
    <p:sldId id="317" r:id="rId17"/>
    <p:sldId id="318" r:id="rId18"/>
    <p:sldId id="319" r:id="rId19"/>
    <p:sldId id="288" r:id="rId20"/>
    <p:sldId id="260" r:id="rId21"/>
    <p:sldId id="294" r:id="rId22"/>
    <p:sldId id="285" r:id="rId23"/>
    <p:sldId id="287" r:id="rId24"/>
    <p:sldId id="261" r:id="rId25"/>
    <p:sldId id="290" r:id="rId26"/>
    <p:sldId id="301" r:id="rId27"/>
    <p:sldId id="302" r:id="rId28"/>
    <p:sldId id="283" r:id="rId29"/>
    <p:sldId id="262" r:id="rId30"/>
    <p:sldId id="263" r:id="rId31"/>
    <p:sldId id="299" r:id="rId32"/>
    <p:sldId id="272" r:id="rId33"/>
    <p:sldId id="281" r:id="rId34"/>
    <p:sldId id="278" r:id="rId35"/>
    <p:sldId id="279" r:id="rId36"/>
    <p:sldId id="280" r:id="rId37"/>
    <p:sldId id="269" r:id="rId38"/>
    <p:sldId id="292" r:id="rId39"/>
    <p:sldId id="271" r:id="rId40"/>
    <p:sldId id="298" r:id="rId41"/>
    <p:sldId id="267" r:id="rId42"/>
    <p:sldId id="276" r:id="rId43"/>
    <p:sldId id="277" r:id="rId44"/>
    <p:sldId id="274" r:id="rId45"/>
    <p:sldId id="268" r:id="rId46"/>
    <p:sldId id="282" r:id="rId47"/>
    <p:sldId id="284" r:id="rId48"/>
    <p:sldId id="313" r:id="rId4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liav Shalelashvili" initials="ES" lastIdx="1" clrIdx="0">
    <p:extLst>
      <p:ext uri="{19B8F6BF-5375-455C-9EA6-DF929625EA0E}">
        <p15:presenceInfo xmlns:p15="http://schemas.microsoft.com/office/powerpoint/2012/main" userId="9f1cf27ad0ce518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F21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809" autoAdjust="0"/>
    <p:restoredTop sz="94971" autoAdjust="0"/>
  </p:normalViewPr>
  <p:slideViewPr>
    <p:cSldViewPr snapToGrid="0">
      <p:cViewPr varScale="1">
        <p:scale>
          <a:sx n="105" d="100"/>
          <a:sy n="105" d="100"/>
        </p:scale>
        <p:origin x="53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handoutMaster" Target="handoutMasters/handoutMaster1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610BFAF-4AEF-470E-8732-03B0D7AEFC09}" type="doc">
      <dgm:prSet loTypeId="urn:microsoft.com/office/officeart/2005/8/layout/process4" loCatId="list" qsTypeId="urn:microsoft.com/office/officeart/2005/8/quickstyle/simple1" qsCatId="simple" csTypeId="urn:microsoft.com/office/officeart/2005/8/colors/accent5_2" csCatId="accent5" phldr="1"/>
      <dgm:spPr/>
      <dgm:t>
        <a:bodyPr/>
        <a:lstStyle/>
        <a:p>
          <a:pPr rtl="1"/>
          <a:endParaRPr lang="he-IL"/>
        </a:p>
      </dgm:t>
    </dgm:pt>
    <dgm:pt modelId="{67DD8E82-D535-4E28-B326-8BC1A3050858}">
      <dgm:prSet phldrT="[Text]" custT="1"/>
      <dgm:spPr/>
      <dgm:t>
        <a:bodyPr/>
        <a:lstStyle/>
        <a:p>
          <a:pPr rtl="0"/>
          <a:r>
            <a:rPr lang="en-US" sz="2400" dirty="0"/>
            <a:t>Preparations</a:t>
          </a:r>
          <a:endParaRPr lang="he-IL" sz="1400" dirty="0"/>
        </a:p>
      </dgm:t>
    </dgm:pt>
    <dgm:pt modelId="{4910FCDC-3889-496D-9CEF-8BB4897F438B}" type="parTrans" cxnId="{C95E2DCA-FD2F-4D05-802A-BD9B4B3A8AA6}">
      <dgm:prSet/>
      <dgm:spPr/>
      <dgm:t>
        <a:bodyPr/>
        <a:lstStyle/>
        <a:p>
          <a:pPr rtl="0"/>
          <a:endParaRPr lang="he-IL"/>
        </a:p>
      </dgm:t>
    </dgm:pt>
    <dgm:pt modelId="{08F85689-A44E-4E83-A9F3-100EE9B67F2F}" type="sibTrans" cxnId="{C95E2DCA-FD2F-4D05-802A-BD9B4B3A8AA6}">
      <dgm:prSet/>
      <dgm:spPr/>
      <dgm:t>
        <a:bodyPr/>
        <a:lstStyle/>
        <a:p>
          <a:pPr rtl="0"/>
          <a:endParaRPr lang="he-IL"/>
        </a:p>
      </dgm:t>
    </dgm:pt>
    <dgm:pt modelId="{DCB0B482-BEFA-414C-8FF9-940ACAFFC3D9}">
      <dgm:prSet phldrT="[Text]"/>
      <dgm:spPr/>
      <dgm:t>
        <a:bodyPr/>
        <a:lstStyle/>
        <a:p>
          <a:pPr rtl="0"/>
          <a:r>
            <a:rPr lang="en-US" dirty="0"/>
            <a:t>1. Define agents and implement by abstract classes</a:t>
          </a:r>
          <a:endParaRPr lang="he-IL" dirty="0"/>
        </a:p>
      </dgm:t>
    </dgm:pt>
    <dgm:pt modelId="{5EEC18FB-3926-4069-9C9E-B31C64DB5F42}" type="parTrans" cxnId="{4568C4D0-1590-4F88-8BF0-225B9B9CD72A}">
      <dgm:prSet/>
      <dgm:spPr/>
      <dgm:t>
        <a:bodyPr/>
        <a:lstStyle/>
        <a:p>
          <a:pPr rtl="0"/>
          <a:endParaRPr lang="he-IL"/>
        </a:p>
      </dgm:t>
    </dgm:pt>
    <dgm:pt modelId="{8D6959BC-ADBA-46E4-99F3-ECA53F337699}" type="sibTrans" cxnId="{4568C4D0-1590-4F88-8BF0-225B9B9CD72A}">
      <dgm:prSet/>
      <dgm:spPr/>
      <dgm:t>
        <a:bodyPr/>
        <a:lstStyle/>
        <a:p>
          <a:pPr rtl="0"/>
          <a:endParaRPr lang="he-IL"/>
        </a:p>
      </dgm:t>
    </dgm:pt>
    <dgm:pt modelId="{3E0D2976-B363-4FCA-A4F7-DFC8C8E26623}">
      <dgm:prSet phldrT="[Text]"/>
      <dgm:spPr/>
      <dgm:t>
        <a:bodyPr/>
        <a:lstStyle/>
        <a:p>
          <a:pPr rtl="0"/>
          <a:r>
            <a:rPr lang="en-US" dirty="0"/>
            <a:t>2. Add configuration of agents and environment</a:t>
          </a:r>
          <a:endParaRPr lang="he-IL" dirty="0"/>
        </a:p>
      </dgm:t>
    </dgm:pt>
    <dgm:pt modelId="{ED738FFF-7BA3-4482-B6AD-6850C21DF6A7}" type="parTrans" cxnId="{E088494D-2934-492C-B4D1-08FF8765602C}">
      <dgm:prSet/>
      <dgm:spPr/>
      <dgm:t>
        <a:bodyPr/>
        <a:lstStyle/>
        <a:p>
          <a:pPr rtl="0"/>
          <a:endParaRPr lang="he-IL"/>
        </a:p>
      </dgm:t>
    </dgm:pt>
    <dgm:pt modelId="{92384F98-F7F2-4FB5-843C-29637583437B}" type="sibTrans" cxnId="{E088494D-2934-492C-B4D1-08FF8765602C}">
      <dgm:prSet/>
      <dgm:spPr/>
      <dgm:t>
        <a:bodyPr/>
        <a:lstStyle/>
        <a:p>
          <a:pPr rtl="0"/>
          <a:endParaRPr lang="he-IL"/>
        </a:p>
      </dgm:t>
    </dgm:pt>
    <dgm:pt modelId="{0E607F95-C83C-4D8D-B750-2DE03263D64E}">
      <dgm:prSet phldrT="[Text]" custT="1"/>
      <dgm:spPr/>
      <dgm:t>
        <a:bodyPr/>
        <a:lstStyle/>
        <a:p>
          <a:pPr rtl="0"/>
          <a:r>
            <a:rPr lang="en-US" sz="2400" dirty="0"/>
            <a:t>Main Process</a:t>
          </a:r>
          <a:endParaRPr lang="he-IL" sz="2400" dirty="0"/>
        </a:p>
      </dgm:t>
    </dgm:pt>
    <dgm:pt modelId="{C5C813A9-28EF-4780-BDA9-690AA518C5AE}" type="parTrans" cxnId="{FECA9CD5-91E6-42FB-95B3-40E19CD5BFAB}">
      <dgm:prSet/>
      <dgm:spPr/>
      <dgm:t>
        <a:bodyPr/>
        <a:lstStyle/>
        <a:p>
          <a:pPr rtl="0"/>
          <a:endParaRPr lang="he-IL"/>
        </a:p>
      </dgm:t>
    </dgm:pt>
    <dgm:pt modelId="{6F4F113E-4503-4D2E-97A0-26F8CC532C34}" type="sibTrans" cxnId="{FECA9CD5-91E6-42FB-95B3-40E19CD5BFAB}">
      <dgm:prSet/>
      <dgm:spPr/>
      <dgm:t>
        <a:bodyPr/>
        <a:lstStyle/>
        <a:p>
          <a:pPr rtl="0"/>
          <a:endParaRPr lang="he-IL"/>
        </a:p>
      </dgm:t>
    </dgm:pt>
    <dgm:pt modelId="{DA048A1E-51C1-475E-B87F-76A87ABE0282}">
      <dgm:prSet phldrT="[Text]"/>
      <dgm:spPr/>
      <dgm:t>
        <a:bodyPr/>
        <a:lstStyle/>
        <a:p>
          <a:pPr rtl="0"/>
          <a:r>
            <a:rPr lang="en-US" dirty="0"/>
            <a:t>3. Run the game with two agents as light and zombie players</a:t>
          </a:r>
          <a:endParaRPr lang="he-IL" dirty="0"/>
        </a:p>
      </dgm:t>
    </dgm:pt>
    <dgm:pt modelId="{A9909C28-8FCC-47DF-8DB5-19957701C5C5}" type="parTrans" cxnId="{FCDACF6B-A73C-47E2-8702-975B01C5FE0A}">
      <dgm:prSet/>
      <dgm:spPr/>
      <dgm:t>
        <a:bodyPr/>
        <a:lstStyle/>
        <a:p>
          <a:pPr rtl="0"/>
          <a:endParaRPr lang="he-IL"/>
        </a:p>
      </dgm:t>
    </dgm:pt>
    <dgm:pt modelId="{3AC38266-E413-4904-BE53-AB51F1FCEADA}" type="sibTrans" cxnId="{FCDACF6B-A73C-47E2-8702-975B01C5FE0A}">
      <dgm:prSet/>
      <dgm:spPr/>
      <dgm:t>
        <a:bodyPr/>
        <a:lstStyle/>
        <a:p>
          <a:pPr rtl="0"/>
          <a:endParaRPr lang="he-IL"/>
        </a:p>
      </dgm:t>
    </dgm:pt>
    <dgm:pt modelId="{B4914B2A-F905-4039-82BC-6CD7468470EA}" type="pres">
      <dgm:prSet presAssocID="{3610BFAF-4AEF-470E-8732-03B0D7AEFC09}" presName="Name0" presStyleCnt="0">
        <dgm:presLayoutVars>
          <dgm:dir/>
          <dgm:animLvl val="lvl"/>
          <dgm:resizeHandles val="exact"/>
        </dgm:presLayoutVars>
      </dgm:prSet>
      <dgm:spPr/>
    </dgm:pt>
    <dgm:pt modelId="{A594C0C9-E406-4F0C-BE2F-369AD34C2D4D}" type="pres">
      <dgm:prSet presAssocID="{0E607F95-C83C-4D8D-B750-2DE03263D64E}" presName="boxAndChildren" presStyleCnt="0"/>
      <dgm:spPr/>
    </dgm:pt>
    <dgm:pt modelId="{11976AAE-AB73-4C49-8763-56C58DF3A094}" type="pres">
      <dgm:prSet presAssocID="{0E607F95-C83C-4D8D-B750-2DE03263D64E}" presName="parentTextBox" presStyleLbl="node1" presStyleIdx="0" presStyleCnt="2"/>
      <dgm:spPr/>
    </dgm:pt>
    <dgm:pt modelId="{A3920E4B-F825-4A99-88DD-63C87DDFA688}" type="pres">
      <dgm:prSet presAssocID="{0E607F95-C83C-4D8D-B750-2DE03263D64E}" presName="entireBox" presStyleLbl="node1" presStyleIdx="0" presStyleCnt="2"/>
      <dgm:spPr/>
    </dgm:pt>
    <dgm:pt modelId="{8CB3C8E6-2E40-4B69-BBE4-EFA34896277F}" type="pres">
      <dgm:prSet presAssocID="{0E607F95-C83C-4D8D-B750-2DE03263D64E}" presName="descendantBox" presStyleCnt="0"/>
      <dgm:spPr/>
    </dgm:pt>
    <dgm:pt modelId="{45B7B1AC-7E37-46F4-9F82-AADB07186268}" type="pres">
      <dgm:prSet presAssocID="{DA048A1E-51C1-475E-B87F-76A87ABE0282}" presName="childTextBox" presStyleLbl="fgAccFollowNode1" presStyleIdx="0" presStyleCnt="3">
        <dgm:presLayoutVars>
          <dgm:bulletEnabled val="1"/>
        </dgm:presLayoutVars>
      </dgm:prSet>
      <dgm:spPr/>
    </dgm:pt>
    <dgm:pt modelId="{6CED5658-0C4C-46E6-8158-EC1CD2BA9F2F}" type="pres">
      <dgm:prSet presAssocID="{08F85689-A44E-4E83-A9F3-100EE9B67F2F}" presName="sp" presStyleCnt="0"/>
      <dgm:spPr/>
    </dgm:pt>
    <dgm:pt modelId="{BFDF0FCE-23A0-4828-BA39-24DE5A9BBD2D}" type="pres">
      <dgm:prSet presAssocID="{67DD8E82-D535-4E28-B326-8BC1A3050858}" presName="arrowAndChildren" presStyleCnt="0"/>
      <dgm:spPr/>
    </dgm:pt>
    <dgm:pt modelId="{6FE01C26-A5BD-4A0E-A1BA-1EDF398B1905}" type="pres">
      <dgm:prSet presAssocID="{67DD8E82-D535-4E28-B326-8BC1A3050858}" presName="parentTextArrow" presStyleLbl="node1" presStyleIdx="0" presStyleCnt="2"/>
      <dgm:spPr/>
    </dgm:pt>
    <dgm:pt modelId="{5484BB2B-DBE1-4CA7-A3C8-AF32BED4A096}" type="pres">
      <dgm:prSet presAssocID="{67DD8E82-D535-4E28-B326-8BC1A3050858}" presName="arrow" presStyleLbl="node1" presStyleIdx="1" presStyleCnt="2"/>
      <dgm:spPr/>
    </dgm:pt>
    <dgm:pt modelId="{3DE67292-AC6F-43E9-9CA0-1C7832B671C1}" type="pres">
      <dgm:prSet presAssocID="{67DD8E82-D535-4E28-B326-8BC1A3050858}" presName="descendantArrow" presStyleCnt="0"/>
      <dgm:spPr/>
    </dgm:pt>
    <dgm:pt modelId="{8B2A0A06-4000-4E85-85D2-40CA6F0A82EB}" type="pres">
      <dgm:prSet presAssocID="{DCB0B482-BEFA-414C-8FF9-940ACAFFC3D9}" presName="childTextArrow" presStyleLbl="fgAccFollowNode1" presStyleIdx="1" presStyleCnt="3">
        <dgm:presLayoutVars>
          <dgm:bulletEnabled val="1"/>
        </dgm:presLayoutVars>
      </dgm:prSet>
      <dgm:spPr/>
    </dgm:pt>
    <dgm:pt modelId="{5B55239E-75AC-4AFB-A189-D865BFCF3A31}" type="pres">
      <dgm:prSet presAssocID="{3E0D2976-B363-4FCA-A4F7-DFC8C8E26623}" presName="childTextArrow" presStyleLbl="fgAccFollowNode1" presStyleIdx="2" presStyleCnt="3">
        <dgm:presLayoutVars>
          <dgm:bulletEnabled val="1"/>
        </dgm:presLayoutVars>
      </dgm:prSet>
      <dgm:spPr/>
    </dgm:pt>
  </dgm:ptLst>
  <dgm:cxnLst>
    <dgm:cxn modelId="{B8EB0612-069D-4375-AE27-94C4C3166667}" type="presOf" srcId="{0E607F95-C83C-4D8D-B750-2DE03263D64E}" destId="{A3920E4B-F825-4A99-88DD-63C87DDFA688}" srcOrd="1" destOrd="0" presId="urn:microsoft.com/office/officeart/2005/8/layout/process4"/>
    <dgm:cxn modelId="{AC1D8F34-DD55-441C-97BD-4AF70A0D4E3F}" type="presOf" srcId="{67DD8E82-D535-4E28-B326-8BC1A3050858}" destId="{6FE01C26-A5BD-4A0E-A1BA-1EDF398B1905}" srcOrd="0" destOrd="0" presId="urn:microsoft.com/office/officeart/2005/8/layout/process4"/>
    <dgm:cxn modelId="{A76CC43B-002C-4394-9B3F-5DA5853D0D63}" type="presOf" srcId="{3610BFAF-4AEF-470E-8732-03B0D7AEFC09}" destId="{B4914B2A-F905-4039-82BC-6CD7468470EA}" srcOrd="0" destOrd="0" presId="urn:microsoft.com/office/officeart/2005/8/layout/process4"/>
    <dgm:cxn modelId="{FCDACF6B-A73C-47E2-8702-975B01C5FE0A}" srcId="{0E607F95-C83C-4D8D-B750-2DE03263D64E}" destId="{DA048A1E-51C1-475E-B87F-76A87ABE0282}" srcOrd="0" destOrd="0" parTransId="{A9909C28-8FCC-47DF-8DB5-19957701C5C5}" sibTransId="{3AC38266-E413-4904-BE53-AB51F1FCEADA}"/>
    <dgm:cxn modelId="{E088494D-2934-492C-B4D1-08FF8765602C}" srcId="{67DD8E82-D535-4E28-B326-8BC1A3050858}" destId="{3E0D2976-B363-4FCA-A4F7-DFC8C8E26623}" srcOrd="1" destOrd="0" parTransId="{ED738FFF-7BA3-4482-B6AD-6850C21DF6A7}" sibTransId="{92384F98-F7F2-4FB5-843C-29637583437B}"/>
    <dgm:cxn modelId="{0D6B2471-5345-4DFF-B475-3BE2152ECF84}" type="presOf" srcId="{3E0D2976-B363-4FCA-A4F7-DFC8C8E26623}" destId="{5B55239E-75AC-4AFB-A189-D865BFCF3A31}" srcOrd="0" destOrd="0" presId="urn:microsoft.com/office/officeart/2005/8/layout/process4"/>
    <dgm:cxn modelId="{8A328073-22F4-42CA-86C1-41C6F9DA8D12}" type="presOf" srcId="{DA048A1E-51C1-475E-B87F-76A87ABE0282}" destId="{45B7B1AC-7E37-46F4-9F82-AADB07186268}" srcOrd="0" destOrd="0" presId="urn:microsoft.com/office/officeart/2005/8/layout/process4"/>
    <dgm:cxn modelId="{CD2F2C91-B7B8-4DBF-A298-A8D241C37455}" type="presOf" srcId="{0E607F95-C83C-4D8D-B750-2DE03263D64E}" destId="{11976AAE-AB73-4C49-8763-56C58DF3A094}" srcOrd="0" destOrd="0" presId="urn:microsoft.com/office/officeart/2005/8/layout/process4"/>
    <dgm:cxn modelId="{4E61EDB4-7624-4A71-B332-81196B33A6CB}" type="presOf" srcId="{67DD8E82-D535-4E28-B326-8BC1A3050858}" destId="{5484BB2B-DBE1-4CA7-A3C8-AF32BED4A096}" srcOrd="1" destOrd="0" presId="urn:microsoft.com/office/officeart/2005/8/layout/process4"/>
    <dgm:cxn modelId="{C95E2DCA-FD2F-4D05-802A-BD9B4B3A8AA6}" srcId="{3610BFAF-4AEF-470E-8732-03B0D7AEFC09}" destId="{67DD8E82-D535-4E28-B326-8BC1A3050858}" srcOrd="0" destOrd="0" parTransId="{4910FCDC-3889-496D-9CEF-8BB4897F438B}" sibTransId="{08F85689-A44E-4E83-A9F3-100EE9B67F2F}"/>
    <dgm:cxn modelId="{4568C4D0-1590-4F88-8BF0-225B9B9CD72A}" srcId="{67DD8E82-D535-4E28-B326-8BC1A3050858}" destId="{DCB0B482-BEFA-414C-8FF9-940ACAFFC3D9}" srcOrd="0" destOrd="0" parTransId="{5EEC18FB-3926-4069-9C9E-B31C64DB5F42}" sibTransId="{8D6959BC-ADBA-46E4-99F3-ECA53F337699}"/>
    <dgm:cxn modelId="{FECA9CD5-91E6-42FB-95B3-40E19CD5BFAB}" srcId="{3610BFAF-4AEF-470E-8732-03B0D7AEFC09}" destId="{0E607F95-C83C-4D8D-B750-2DE03263D64E}" srcOrd="1" destOrd="0" parTransId="{C5C813A9-28EF-4780-BDA9-690AA518C5AE}" sibTransId="{6F4F113E-4503-4D2E-97A0-26F8CC532C34}"/>
    <dgm:cxn modelId="{DB3607DF-1F55-447C-A926-E940AA647257}" type="presOf" srcId="{DCB0B482-BEFA-414C-8FF9-940ACAFFC3D9}" destId="{8B2A0A06-4000-4E85-85D2-40CA6F0A82EB}" srcOrd="0" destOrd="0" presId="urn:microsoft.com/office/officeart/2005/8/layout/process4"/>
    <dgm:cxn modelId="{F2FA9A2A-876B-4899-9A8D-9243D341180B}" type="presParOf" srcId="{B4914B2A-F905-4039-82BC-6CD7468470EA}" destId="{A594C0C9-E406-4F0C-BE2F-369AD34C2D4D}" srcOrd="0" destOrd="0" presId="urn:microsoft.com/office/officeart/2005/8/layout/process4"/>
    <dgm:cxn modelId="{E85E8599-B5B4-473A-85DD-41801AD2BAB9}" type="presParOf" srcId="{A594C0C9-E406-4F0C-BE2F-369AD34C2D4D}" destId="{11976AAE-AB73-4C49-8763-56C58DF3A094}" srcOrd="0" destOrd="0" presId="urn:microsoft.com/office/officeart/2005/8/layout/process4"/>
    <dgm:cxn modelId="{DBF4A151-52C8-4252-9E88-C6256FE3B2E4}" type="presParOf" srcId="{A594C0C9-E406-4F0C-BE2F-369AD34C2D4D}" destId="{A3920E4B-F825-4A99-88DD-63C87DDFA688}" srcOrd="1" destOrd="0" presId="urn:microsoft.com/office/officeart/2005/8/layout/process4"/>
    <dgm:cxn modelId="{1392F0A3-4EBE-4D91-B209-93410E6E8B10}" type="presParOf" srcId="{A594C0C9-E406-4F0C-BE2F-369AD34C2D4D}" destId="{8CB3C8E6-2E40-4B69-BBE4-EFA34896277F}" srcOrd="2" destOrd="0" presId="urn:microsoft.com/office/officeart/2005/8/layout/process4"/>
    <dgm:cxn modelId="{2E6BFCFB-8F75-46FC-8583-DFE3D7AC6168}" type="presParOf" srcId="{8CB3C8E6-2E40-4B69-BBE4-EFA34896277F}" destId="{45B7B1AC-7E37-46F4-9F82-AADB07186268}" srcOrd="0" destOrd="0" presId="urn:microsoft.com/office/officeart/2005/8/layout/process4"/>
    <dgm:cxn modelId="{DA28D384-BFA6-424E-A183-8DFD7CB8A73F}" type="presParOf" srcId="{B4914B2A-F905-4039-82BC-6CD7468470EA}" destId="{6CED5658-0C4C-46E6-8158-EC1CD2BA9F2F}" srcOrd="1" destOrd="0" presId="urn:microsoft.com/office/officeart/2005/8/layout/process4"/>
    <dgm:cxn modelId="{E41099DE-0FAD-4C2D-9F01-E3BD3C61AF76}" type="presParOf" srcId="{B4914B2A-F905-4039-82BC-6CD7468470EA}" destId="{BFDF0FCE-23A0-4828-BA39-24DE5A9BBD2D}" srcOrd="2" destOrd="0" presId="urn:microsoft.com/office/officeart/2005/8/layout/process4"/>
    <dgm:cxn modelId="{F7C344FC-4A2A-4930-BA0F-A4AC5C3B7679}" type="presParOf" srcId="{BFDF0FCE-23A0-4828-BA39-24DE5A9BBD2D}" destId="{6FE01C26-A5BD-4A0E-A1BA-1EDF398B1905}" srcOrd="0" destOrd="0" presId="urn:microsoft.com/office/officeart/2005/8/layout/process4"/>
    <dgm:cxn modelId="{343705B5-0388-4818-96C5-2DA5993E19E6}" type="presParOf" srcId="{BFDF0FCE-23A0-4828-BA39-24DE5A9BBD2D}" destId="{5484BB2B-DBE1-4CA7-A3C8-AF32BED4A096}" srcOrd="1" destOrd="0" presId="urn:microsoft.com/office/officeart/2005/8/layout/process4"/>
    <dgm:cxn modelId="{7658ED58-4425-4C58-B52F-C1BB38EAA430}" type="presParOf" srcId="{BFDF0FCE-23A0-4828-BA39-24DE5A9BBD2D}" destId="{3DE67292-AC6F-43E9-9CA0-1C7832B671C1}" srcOrd="2" destOrd="0" presId="urn:microsoft.com/office/officeart/2005/8/layout/process4"/>
    <dgm:cxn modelId="{A1DC57CA-99A2-47D8-9D0D-48A08CD96D81}" type="presParOf" srcId="{3DE67292-AC6F-43E9-9CA0-1C7832B671C1}" destId="{8B2A0A06-4000-4E85-85D2-40CA6F0A82EB}" srcOrd="0" destOrd="0" presId="urn:microsoft.com/office/officeart/2005/8/layout/process4"/>
    <dgm:cxn modelId="{1F8FA26E-7573-4694-8005-C7220C3D0E50}" type="presParOf" srcId="{3DE67292-AC6F-43E9-9CA0-1C7832B671C1}" destId="{5B55239E-75AC-4AFB-A189-D865BFCF3A31}" srcOrd="1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920E4B-F825-4A99-88DD-63C87DDFA688}">
      <dsp:nvSpPr>
        <dsp:cNvPr id="0" name=""/>
        <dsp:cNvSpPr/>
      </dsp:nvSpPr>
      <dsp:spPr>
        <a:xfrm>
          <a:off x="0" y="1469443"/>
          <a:ext cx="7217582" cy="964114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Main Process</a:t>
          </a:r>
          <a:endParaRPr lang="he-IL" sz="2400" kern="1200" dirty="0"/>
        </a:p>
      </dsp:txBody>
      <dsp:txXfrm>
        <a:off x="0" y="1469443"/>
        <a:ext cx="7217582" cy="520621"/>
      </dsp:txXfrm>
    </dsp:sp>
    <dsp:sp modelId="{45B7B1AC-7E37-46F4-9F82-AADB07186268}">
      <dsp:nvSpPr>
        <dsp:cNvPr id="0" name=""/>
        <dsp:cNvSpPr/>
      </dsp:nvSpPr>
      <dsp:spPr>
        <a:xfrm>
          <a:off x="0" y="1970783"/>
          <a:ext cx="7217582" cy="443492"/>
        </a:xfrm>
        <a:prstGeom prst="rect">
          <a:avLst/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9050" rIns="106680" bIns="19050" numCol="1" spcCol="127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3. Run the game with two agents as light and zombie players</a:t>
          </a:r>
          <a:endParaRPr lang="he-IL" sz="1500" kern="1200" dirty="0"/>
        </a:p>
      </dsp:txBody>
      <dsp:txXfrm>
        <a:off x="0" y="1970783"/>
        <a:ext cx="7217582" cy="443492"/>
      </dsp:txXfrm>
    </dsp:sp>
    <dsp:sp modelId="{5484BB2B-DBE1-4CA7-A3C8-AF32BED4A096}">
      <dsp:nvSpPr>
        <dsp:cNvPr id="0" name=""/>
        <dsp:cNvSpPr/>
      </dsp:nvSpPr>
      <dsp:spPr>
        <a:xfrm rot="10800000">
          <a:off x="0" y="1097"/>
          <a:ext cx="7217582" cy="1482807"/>
        </a:xfrm>
        <a:prstGeom prst="upArrowCallou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Preparations</a:t>
          </a:r>
          <a:endParaRPr lang="he-IL" sz="1400" kern="1200" dirty="0"/>
        </a:p>
      </dsp:txBody>
      <dsp:txXfrm rot="-10800000">
        <a:off x="0" y="1097"/>
        <a:ext cx="7217582" cy="520465"/>
      </dsp:txXfrm>
    </dsp:sp>
    <dsp:sp modelId="{8B2A0A06-4000-4E85-85D2-40CA6F0A82EB}">
      <dsp:nvSpPr>
        <dsp:cNvPr id="0" name=""/>
        <dsp:cNvSpPr/>
      </dsp:nvSpPr>
      <dsp:spPr>
        <a:xfrm>
          <a:off x="0" y="521563"/>
          <a:ext cx="3608790" cy="443359"/>
        </a:xfrm>
        <a:prstGeom prst="rect">
          <a:avLst/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9050" rIns="106680" bIns="19050" numCol="1" spcCol="127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1. Define agents and implement by abstract classes</a:t>
          </a:r>
          <a:endParaRPr lang="he-IL" sz="1500" kern="1200" dirty="0"/>
        </a:p>
      </dsp:txBody>
      <dsp:txXfrm>
        <a:off x="0" y="521563"/>
        <a:ext cx="3608790" cy="443359"/>
      </dsp:txXfrm>
    </dsp:sp>
    <dsp:sp modelId="{5B55239E-75AC-4AFB-A189-D865BFCF3A31}">
      <dsp:nvSpPr>
        <dsp:cNvPr id="0" name=""/>
        <dsp:cNvSpPr/>
      </dsp:nvSpPr>
      <dsp:spPr>
        <a:xfrm>
          <a:off x="3608791" y="521563"/>
          <a:ext cx="3608790" cy="443359"/>
        </a:xfrm>
        <a:prstGeom prst="rect">
          <a:avLst/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9050" rIns="106680" bIns="19050" numCol="1" spcCol="127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2. Add configuration of agents and environment</a:t>
          </a:r>
          <a:endParaRPr lang="he-IL" sz="1500" kern="1200" dirty="0"/>
        </a:p>
      </dsp:txBody>
      <dsp:txXfrm>
        <a:off x="3608791" y="521563"/>
        <a:ext cx="3608790" cy="44335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268CDE6-1442-440C-946C-36F2140694E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04C3F1B-3C4C-4C3A-B8D0-EB5BDDBC13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fld id="{B79EB485-BE40-42C2-A124-1C59C9065831}" type="datetimeFigureOut">
              <a:rPr lang="he-IL" smtClean="0"/>
              <a:t>ב'/אדר/תשפ"א</a:t>
            </a:fld>
            <a:endParaRPr lang="he-I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6F5A3C-A1B6-4780-8B90-2E64F6145BC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ABEDD8-5252-4BC6-94B5-E1AD2D44699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fld id="{98622F07-5282-4B82-985F-2EC3D88DC9FA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3493807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fld id="{6D84BF70-F678-4E0C-A768-7750307B7B3D}" type="datetimeFigureOut">
              <a:rPr lang="he-IL" smtClean="0"/>
              <a:t>ב'/אדר/תשפ"א</a:t>
            </a:fld>
            <a:endParaRPr lang="he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e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fld id="{123C78F5-5A45-4F29-8BF1-BDB6DE7EB81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7019584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בניית שחקנים לומדים במשחק האור והזומבים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C78F5-5A45-4F29-8BF1-BDB6DE7EB81D}" type="slidenum">
              <a:rPr lang="he-IL" smtClean="0"/>
              <a:t>3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0981070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C78F5-5A45-4F29-8BF1-BDB6DE7EB81D}" type="slidenum">
              <a:rPr lang="he-IL" smtClean="0"/>
              <a:t>42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7159029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 that in the case where the algorithm plays the zombie, the reward is negative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C78F5-5A45-4F29-8BF1-BDB6DE7EB81D}" type="slidenum">
              <a:rPr lang="he-IL" smtClean="0"/>
              <a:t>47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467097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C78F5-5A45-4F29-8BF1-BDB6DE7EB81D}" type="slidenum">
              <a:rPr lang="he-IL" smtClean="0"/>
              <a:t>4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5459825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Light size of 2x2 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C78F5-5A45-4F29-8BF1-BDB6DE7EB81D}" type="slidenum">
              <a:rPr lang="he-IL" smtClean="0"/>
              <a:t>6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8349435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Before we diving deep into all the gameplay-scenarios, lets review the platform we have built to handle the project demands</a:t>
            </a:r>
          </a:p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C78F5-5A45-4F29-8BF1-BDB6DE7EB81D}" type="slidenum">
              <a:rPr lang="he-IL" smtClean="0"/>
              <a:t>20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4610361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C78F5-5A45-4F29-8BF1-BDB6DE7EB81D}" type="slidenum">
              <a:rPr lang="he-IL" smtClean="0"/>
              <a:t>21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5648366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C78F5-5A45-4F29-8BF1-BDB6DE7EB81D}" type="slidenum">
              <a:rPr lang="he-IL" smtClean="0"/>
              <a:t>22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7947125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C78F5-5A45-4F29-8BF1-BDB6DE7EB81D}" type="slidenum">
              <a:rPr lang="he-IL" smtClean="0"/>
              <a:t>28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7830861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C78F5-5A45-4F29-8BF1-BDB6DE7EB81D}" type="slidenum">
              <a:rPr lang="he-IL" smtClean="0"/>
              <a:t>34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8874409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 that in the case where the algorithm plays the zombie, the reward is positive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C78F5-5A45-4F29-8BF1-BDB6DE7EB81D}" type="slidenum">
              <a:rPr lang="he-IL" smtClean="0"/>
              <a:t>40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0934723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3B4B5AD-6900-4AAB-8E0A-F3B10092E509}" type="datetimeFigureOut">
              <a:rPr lang="he-IL" smtClean="0"/>
              <a:t>ב'/אדר/תשפ"א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DCFA0502-C091-412B-B270-44F0A705EE0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3473016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4B5AD-6900-4AAB-8E0A-F3B10092E509}" type="datetimeFigureOut">
              <a:rPr lang="he-IL" smtClean="0"/>
              <a:t>ב'/אדר/תשפ"א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A0502-C091-412B-B270-44F0A705EE0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2638852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4B5AD-6900-4AAB-8E0A-F3B10092E509}" type="datetimeFigureOut">
              <a:rPr lang="he-IL" smtClean="0"/>
              <a:t>ב'/אדר/תשפ"א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A0502-C091-412B-B270-44F0A705EE0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6805136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4B5AD-6900-4AAB-8E0A-F3B10092E509}" type="datetimeFigureOut">
              <a:rPr lang="he-IL" smtClean="0"/>
              <a:t>ב'/אדר/תשפ"א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A0502-C091-412B-B270-44F0A705EE0B}" type="slidenum">
              <a:rPr lang="he-IL" smtClean="0"/>
              <a:t>‹#›</a:t>
            </a:fld>
            <a:endParaRPr lang="he-IL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256494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4B5AD-6900-4AAB-8E0A-F3B10092E509}" type="datetimeFigureOut">
              <a:rPr lang="he-IL" smtClean="0"/>
              <a:t>ב'/אדר/תשפ"א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A0502-C091-412B-B270-44F0A705EE0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2513678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4B5AD-6900-4AAB-8E0A-F3B10092E509}" type="datetimeFigureOut">
              <a:rPr lang="he-IL" smtClean="0"/>
              <a:t>ב'/אדר/תשפ"א</a:t>
            </a:fld>
            <a:endParaRPr lang="he-I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A0502-C091-412B-B270-44F0A705EE0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7370173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4B5AD-6900-4AAB-8E0A-F3B10092E509}" type="datetimeFigureOut">
              <a:rPr lang="he-IL" smtClean="0"/>
              <a:t>ב'/אדר/תשפ"א</a:t>
            </a:fld>
            <a:endParaRPr lang="he-I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A0502-C091-412B-B270-44F0A705EE0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38175170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4B5AD-6900-4AAB-8E0A-F3B10092E509}" type="datetimeFigureOut">
              <a:rPr lang="he-IL" smtClean="0"/>
              <a:t>ב'/אדר/תשפ"א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A0502-C091-412B-B270-44F0A705EE0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66323175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4B5AD-6900-4AAB-8E0A-F3B10092E509}" type="datetimeFigureOut">
              <a:rPr lang="he-IL" smtClean="0"/>
              <a:t>ב'/אדר/תשפ"א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A0502-C091-412B-B270-44F0A705EE0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606197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4B5AD-6900-4AAB-8E0A-F3B10092E509}" type="datetimeFigureOut">
              <a:rPr lang="he-IL" smtClean="0"/>
              <a:t>ב'/אדר/תשפ"א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A0502-C091-412B-B270-44F0A705EE0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2093977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4B5AD-6900-4AAB-8E0A-F3B10092E509}" type="datetimeFigureOut">
              <a:rPr lang="he-IL" smtClean="0"/>
              <a:t>ב'/אדר/תשפ"א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A0502-C091-412B-B270-44F0A705EE0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87856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4B5AD-6900-4AAB-8E0A-F3B10092E509}" type="datetimeFigureOut">
              <a:rPr lang="he-IL" smtClean="0"/>
              <a:t>ב'/אדר/תשפ"א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A0502-C091-412B-B270-44F0A705EE0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1630272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4B5AD-6900-4AAB-8E0A-F3B10092E509}" type="datetimeFigureOut">
              <a:rPr lang="he-IL" smtClean="0"/>
              <a:t>ב'/אדר/תשפ"א</a:t>
            </a:fld>
            <a:endParaRPr lang="he-I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A0502-C091-412B-B270-44F0A705EE0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9011120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4B5AD-6900-4AAB-8E0A-F3B10092E509}" type="datetimeFigureOut">
              <a:rPr lang="he-IL" smtClean="0"/>
              <a:t>ב'/אדר/תשפ"א</a:t>
            </a:fld>
            <a:endParaRPr lang="he-I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A0502-C091-412B-B270-44F0A705EE0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9268414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4B5AD-6900-4AAB-8E0A-F3B10092E509}" type="datetimeFigureOut">
              <a:rPr lang="he-IL" smtClean="0"/>
              <a:t>ב'/אדר/תשפ"א</a:t>
            </a:fld>
            <a:endParaRPr lang="he-I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A0502-C091-412B-B270-44F0A705EE0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1252646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4B5AD-6900-4AAB-8E0A-F3B10092E509}" type="datetimeFigureOut">
              <a:rPr lang="he-IL" smtClean="0"/>
              <a:t>ב'/אדר/תשפ"א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A0502-C091-412B-B270-44F0A705EE0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6790669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4B5AD-6900-4AAB-8E0A-F3B10092E509}" type="datetimeFigureOut">
              <a:rPr lang="he-IL" smtClean="0"/>
              <a:t>ב'/אדר/תשפ"א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A0502-C091-412B-B270-44F0A705EE0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1579644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B4B5AD-6900-4AAB-8E0A-F3B10092E509}" type="datetimeFigureOut">
              <a:rPr lang="he-IL" smtClean="0"/>
              <a:t>ב'/אדר/תשפ"א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FA0502-C091-412B-B270-44F0A705EE0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96149054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17" r:id="rId1"/>
    <p:sldLayoutId id="2147484018" r:id="rId2"/>
    <p:sldLayoutId id="2147484019" r:id="rId3"/>
    <p:sldLayoutId id="2147484020" r:id="rId4"/>
    <p:sldLayoutId id="2147484021" r:id="rId5"/>
    <p:sldLayoutId id="2147484022" r:id="rId6"/>
    <p:sldLayoutId id="2147484023" r:id="rId7"/>
    <p:sldLayoutId id="2147484024" r:id="rId8"/>
    <p:sldLayoutId id="2147484025" r:id="rId9"/>
    <p:sldLayoutId id="2147484026" r:id="rId10"/>
    <p:sldLayoutId id="2147484027" r:id="rId11"/>
    <p:sldLayoutId id="2147484028" r:id="rId12"/>
    <p:sldLayoutId id="2147484029" r:id="rId13"/>
    <p:sldLayoutId id="2147484030" r:id="rId14"/>
    <p:sldLayoutId id="2147484031" r:id="rId15"/>
    <p:sldLayoutId id="2147484032" r:id="rId16"/>
    <p:sldLayoutId id="2147484033" r:id="rId17"/>
  </p:sldLayoutIdLst>
  <p:txStyles>
    <p:titleStyle>
      <a:lvl1pPr algn="l" defTabSz="914400" rtl="1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r" defTabSz="914400" rtl="1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r" defTabSz="914400" rtl="1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video" Target="../media/media1.mp4"/><Relationship Id="rId2" Type="http://schemas.microsoft.com/office/2007/relationships/media" Target="../media/media1.mp4"/><Relationship Id="rId1" Type="http://schemas.openxmlformats.org/officeDocument/2006/relationships/themeOverride" Target="../theme/themeOverride19.xml"/><Relationship Id="rId5" Type="http://schemas.openxmlformats.org/officeDocument/2006/relationships/image" Target="../media/image19.png"/><Relationship Id="rId4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2.xml"/></Relationships>
</file>

<file path=ppt/slides/_rels/slide2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0.png"/><Relationship Id="rId7" Type="http://schemas.openxmlformats.org/officeDocument/2006/relationships/diagramColors" Target="../diagrams/colors1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3.xml"/><Relationship Id="rId6" Type="http://schemas.openxmlformats.org/officeDocument/2006/relationships/diagramQuickStyle" Target="../diagrams/quickStyle1.xml"/><Relationship Id="rId11" Type="http://schemas.openxmlformats.org/officeDocument/2006/relationships/image" Target="../media/image4.png"/><Relationship Id="rId5" Type="http://schemas.openxmlformats.org/officeDocument/2006/relationships/diagramLayout" Target="../diagrams/layout1.xml"/><Relationship Id="rId10" Type="http://schemas.openxmlformats.org/officeDocument/2006/relationships/image" Target="../media/image22.png"/><Relationship Id="rId4" Type="http://schemas.openxmlformats.org/officeDocument/2006/relationships/diagramData" Target="../diagrams/data1.xml"/><Relationship Id="rId9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6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3.jpeg"/><Relationship Id="rId7" Type="http://schemas.openxmlformats.org/officeDocument/2006/relationships/image" Target="../media/image220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7.xml"/><Relationship Id="rId6" Type="http://schemas.openxmlformats.org/officeDocument/2006/relationships/image" Target="../media/image210.png"/><Relationship Id="rId5" Type="http://schemas.openxmlformats.org/officeDocument/2006/relationships/image" Target="../media/image200.png"/><Relationship Id="rId4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28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2.xml"/><Relationship Id="rId6" Type="http://schemas.openxmlformats.org/officeDocument/2006/relationships/image" Target="../media/image270.png"/><Relationship Id="rId5" Type="http://schemas.openxmlformats.org/officeDocument/2006/relationships/image" Target="../media/image260.png"/><Relationship Id="rId4" Type="http://schemas.openxmlformats.org/officeDocument/2006/relationships/image" Target="../media/image27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hemeOverride" Target="../theme/themeOverride3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4.xml"/><Relationship Id="rId4" Type="http://schemas.openxmlformats.org/officeDocument/2006/relationships/image" Target="../media/image2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0.xml"/><Relationship Id="rId4" Type="http://schemas.openxmlformats.org/officeDocument/2006/relationships/image" Target="../media/image31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hemeOverride" Target="../theme/themeOverride4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2.xml"/><Relationship Id="rId4" Type="http://schemas.openxmlformats.org/officeDocument/2006/relationships/image" Target="../media/image3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7.xml"/><Relationship Id="rId4" Type="http://schemas.openxmlformats.org/officeDocument/2006/relationships/image" Target="../media/image3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5.xml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6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5F98EF-BC26-44EB-9B99-656756C8713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Progress Report</a:t>
            </a:r>
            <a:endParaRPr lang="he-IL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53F3A01-7D44-4259-B740-727A754E248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Zero-sum stochastic game – Light against zombies</a:t>
            </a:r>
          </a:p>
          <a:p>
            <a:r>
              <a:rPr lang="en-US" dirty="0"/>
              <a:t>Eliav shalelashvili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2536606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07645-4C85-4BB4-911B-DD59DCBEE0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114301"/>
            <a:ext cx="9905998" cy="1478570"/>
          </a:xfrm>
        </p:spPr>
        <p:txBody>
          <a:bodyPr/>
          <a:lstStyle/>
          <a:p>
            <a:r>
              <a:rPr lang="en-US" dirty="0"/>
              <a:t>Example – fifth frame of the game</a:t>
            </a:r>
            <a:endParaRPr lang="he-IL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445EA30-D104-49C0-AABC-C55C0452D7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2701" y="2249488"/>
            <a:ext cx="7083424" cy="3541712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5365C4A-FBBE-4B75-AA28-B57F612F57CD}"/>
              </a:ext>
            </a:extLst>
          </p:cNvPr>
          <p:cNvSpPr txBox="1"/>
          <p:nvPr/>
        </p:nvSpPr>
        <p:spPr>
          <a:xfrm>
            <a:off x="9782174" y="3400425"/>
            <a:ext cx="222885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Zombie reward: 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Light reward: 0</a:t>
            </a:r>
          </a:p>
        </p:txBody>
      </p:sp>
    </p:spTree>
    <p:extLst>
      <p:ext uri="{BB962C8B-B14F-4D97-AF65-F5344CB8AC3E}">
        <p14:creationId xmlns:p14="http://schemas.microsoft.com/office/powerpoint/2010/main" val="12389283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07645-4C85-4BB4-911B-DD59DCBEE0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114301"/>
            <a:ext cx="9905998" cy="1478570"/>
          </a:xfrm>
        </p:spPr>
        <p:txBody>
          <a:bodyPr/>
          <a:lstStyle/>
          <a:p>
            <a:r>
              <a:rPr lang="en-US" dirty="0"/>
              <a:t>Example – sixth frame of the game</a:t>
            </a:r>
            <a:endParaRPr lang="he-IL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34F15B3-8AF3-4307-BA3B-270587688D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2701" y="2249488"/>
            <a:ext cx="7083424" cy="3541712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4F9879D-450C-485C-96E7-CDC8A4BE53DD}"/>
              </a:ext>
            </a:extLst>
          </p:cNvPr>
          <p:cNvSpPr txBox="1"/>
          <p:nvPr/>
        </p:nvSpPr>
        <p:spPr>
          <a:xfrm>
            <a:off x="9782174" y="3400425"/>
            <a:ext cx="222885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Zombie reward: 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Light reward: 0</a:t>
            </a:r>
          </a:p>
        </p:txBody>
      </p:sp>
    </p:spTree>
    <p:extLst>
      <p:ext uri="{BB962C8B-B14F-4D97-AF65-F5344CB8AC3E}">
        <p14:creationId xmlns:p14="http://schemas.microsoft.com/office/powerpoint/2010/main" val="11304343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07645-4C85-4BB4-911B-DD59DCBEE0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114301"/>
            <a:ext cx="9905998" cy="1478570"/>
          </a:xfrm>
        </p:spPr>
        <p:txBody>
          <a:bodyPr/>
          <a:lstStyle/>
          <a:p>
            <a:r>
              <a:rPr lang="en-US" dirty="0"/>
              <a:t>Example – 7</a:t>
            </a:r>
            <a:r>
              <a:rPr lang="en-US" baseline="30000" dirty="0"/>
              <a:t>th</a:t>
            </a:r>
            <a:r>
              <a:rPr lang="en-US" dirty="0"/>
              <a:t> frame</a:t>
            </a:r>
            <a:endParaRPr lang="he-IL" dirty="0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A60ED292-2395-4FA4-A8CD-6189EED4F4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2701" y="2249488"/>
            <a:ext cx="7083424" cy="3541712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4F9879D-450C-485C-96E7-CDC8A4BE53DD}"/>
              </a:ext>
            </a:extLst>
          </p:cNvPr>
          <p:cNvSpPr txBox="1"/>
          <p:nvPr/>
        </p:nvSpPr>
        <p:spPr>
          <a:xfrm>
            <a:off x="9782174" y="3400425"/>
            <a:ext cx="222885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Zombie reward: 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Light reward: 0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846B07B-138E-4E95-99C0-19CB1C12E3C9}"/>
              </a:ext>
            </a:extLst>
          </p:cNvPr>
          <p:cNvSpPr/>
          <p:nvPr/>
        </p:nvSpPr>
        <p:spPr>
          <a:xfrm>
            <a:off x="8460914" y="2615381"/>
            <a:ext cx="1337187" cy="785044"/>
          </a:xfrm>
          <a:prstGeom prst="ellipse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5390655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07645-4C85-4BB4-911B-DD59DCBEE0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114301"/>
            <a:ext cx="9905998" cy="1478570"/>
          </a:xfrm>
        </p:spPr>
        <p:txBody>
          <a:bodyPr/>
          <a:lstStyle/>
          <a:p>
            <a:r>
              <a:rPr lang="en-US" dirty="0"/>
              <a:t>Example – 8</a:t>
            </a:r>
            <a:r>
              <a:rPr lang="en-US" baseline="30000" dirty="0"/>
              <a:t>th</a:t>
            </a:r>
            <a:r>
              <a:rPr lang="en-US" dirty="0"/>
              <a:t> frame</a:t>
            </a:r>
            <a:endParaRPr lang="he-IL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1DF6FF1-5CE4-4237-8A05-376293630E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2701" y="2249488"/>
            <a:ext cx="7083424" cy="3541712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4F9879D-450C-485C-96E7-CDC8A4BE53DD}"/>
              </a:ext>
            </a:extLst>
          </p:cNvPr>
          <p:cNvSpPr txBox="1"/>
          <p:nvPr/>
        </p:nvSpPr>
        <p:spPr>
          <a:xfrm>
            <a:off x="9782174" y="3400425"/>
            <a:ext cx="222885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Zombie reward: 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Light reward: -1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DC8F2AB-1C73-4315-A695-4E06B6F3BB2A}"/>
              </a:ext>
            </a:extLst>
          </p:cNvPr>
          <p:cNvSpPr/>
          <p:nvPr/>
        </p:nvSpPr>
        <p:spPr>
          <a:xfrm>
            <a:off x="8460914" y="3106998"/>
            <a:ext cx="1337187" cy="785044"/>
          </a:xfrm>
          <a:prstGeom prst="ellipse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3217565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07645-4C85-4BB4-911B-DD59DCBEE0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114301"/>
            <a:ext cx="9905998" cy="1478570"/>
          </a:xfrm>
        </p:spPr>
        <p:txBody>
          <a:bodyPr/>
          <a:lstStyle/>
          <a:p>
            <a:r>
              <a:rPr lang="en-US" dirty="0"/>
              <a:t>Example – 9</a:t>
            </a:r>
            <a:r>
              <a:rPr lang="en-US" baseline="30000" dirty="0"/>
              <a:t>th</a:t>
            </a:r>
            <a:r>
              <a:rPr lang="en-US" dirty="0"/>
              <a:t> frame</a:t>
            </a:r>
            <a:endParaRPr lang="he-IL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502B803-114A-45F7-B278-2DD003E606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2701" y="2249488"/>
            <a:ext cx="7083424" cy="3541712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4F9879D-450C-485C-96E7-CDC8A4BE53DD}"/>
              </a:ext>
            </a:extLst>
          </p:cNvPr>
          <p:cNvSpPr txBox="1"/>
          <p:nvPr/>
        </p:nvSpPr>
        <p:spPr>
          <a:xfrm>
            <a:off x="9782174" y="3400425"/>
            <a:ext cx="222885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Zombie reward: 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Light reward: -1</a:t>
            </a:r>
          </a:p>
        </p:txBody>
      </p:sp>
    </p:spTree>
    <p:extLst>
      <p:ext uri="{BB962C8B-B14F-4D97-AF65-F5344CB8AC3E}">
        <p14:creationId xmlns:p14="http://schemas.microsoft.com/office/powerpoint/2010/main" val="7380786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07645-4C85-4BB4-911B-DD59DCBEE0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114301"/>
            <a:ext cx="9905998" cy="1478570"/>
          </a:xfrm>
        </p:spPr>
        <p:txBody>
          <a:bodyPr/>
          <a:lstStyle/>
          <a:p>
            <a:r>
              <a:rPr lang="en-US" dirty="0"/>
              <a:t>Example – 10</a:t>
            </a:r>
            <a:r>
              <a:rPr lang="en-US" baseline="30000" dirty="0"/>
              <a:t>th</a:t>
            </a:r>
            <a:r>
              <a:rPr lang="en-US" dirty="0"/>
              <a:t> frame</a:t>
            </a:r>
            <a:endParaRPr lang="he-IL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5431360-B9AE-4981-9BA2-1C643BF908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2701" y="2249488"/>
            <a:ext cx="7083424" cy="3541712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4F9879D-450C-485C-96E7-CDC8A4BE53DD}"/>
              </a:ext>
            </a:extLst>
          </p:cNvPr>
          <p:cNvSpPr txBox="1"/>
          <p:nvPr/>
        </p:nvSpPr>
        <p:spPr>
          <a:xfrm>
            <a:off x="9782174" y="3400425"/>
            <a:ext cx="222885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Zombie reward: 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Light reward: 0</a:t>
            </a:r>
          </a:p>
        </p:txBody>
      </p:sp>
    </p:spTree>
    <p:extLst>
      <p:ext uri="{BB962C8B-B14F-4D97-AF65-F5344CB8AC3E}">
        <p14:creationId xmlns:p14="http://schemas.microsoft.com/office/powerpoint/2010/main" val="19478299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07645-4C85-4BB4-911B-DD59DCBEE0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114301"/>
            <a:ext cx="9905998" cy="1478570"/>
          </a:xfrm>
        </p:spPr>
        <p:txBody>
          <a:bodyPr/>
          <a:lstStyle/>
          <a:p>
            <a:r>
              <a:rPr lang="en-US" dirty="0"/>
              <a:t>Example – 11</a:t>
            </a:r>
            <a:r>
              <a:rPr lang="en-US" baseline="30000" dirty="0"/>
              <a:t>th</a:t>
            </a:r>
            <a:r>
              <a:rPr lang="en-US" dirty="0"/>
              <a:t> frame</a:t>
            </a:r>
            <a:endParaRPr lang="he-IL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A5D54ED-7BD5-4C47-B92C-270F0660BC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2701" y="2249488"/>
            <a:ext cx="7083424" cy="3541712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4F9879D-450C-485C-96E7-CDC8A4BE53DD}"/>
              </a:ext>
            </a:extLst>
          </p:cNvPr>
          <p:cNvSpPr txBox="1"/>
          <p:nvPr/>
        </p:nvSpPr>
        <p:spPr>
          <a:xfrm>
            <a:off x="9782174" y="3400425"/>
            <a:ext cx="222885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Zombie reward: 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Light reward: 0</a:t>
            </a:r>
          </a:p>
        </p:txBody>
      </p:sp>
    </p:spTree>
    <p:extLst>
      <p:ext uri="{BB962C8B-B14F-4D97-AF65-F5344CB8AC3E}">
        <p14:creationId xmlns:p14="http://schemas.microsoft.com/office/powerpoint/2010/main" val="16984481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07645-4C85-4BB4-911B-DD59DCBEE0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114301"/>
            <a:ext cx="9905998" cy="1478570"/>
          </a:xfrm>
        </p:spPr>
        <p:txBody>
          <a:bodyPr/>
          <a:lstStyle/>
          <a:p>
            <a:r>
              <a:rPr lang="en-US" dirty="0"/>
              <a:t>Example – 12</a:t>
            </a:r>
            <a:r>
              <a:rPr lang="en-US" baseline="30000" dirty="0"/>
              <a:t>th</a:t>
            </a:r>
            <a:r>
              <a:rPr lang="en-US" dirty="0"/>
              <a:t> frame</a:t>
            </a:r>
            <a:endParaRPr lang="he-IL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24EF911-4B40-44B4-B274-8130EC4411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2701" y="2249488"/>
            <a:ext cx="7083424" cy="3541712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4F9879D-450C-485C-96E7-CDC8A4BE53DD}"/>
              </a:ext>
            </a:extLst>
          </p:cNvPr>
          <p:cNvSpPr txBox="1"/>
          <p:nvPr/>
        </p:nvSpPr>
        <p:spPr>
          <a:xfrm>
            <a:off x="9782174" y="3400425"/>
            <a:ext cx="222885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Zombie reward: 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Light reward: 0</a:t>
            </a:r>
          </a:p>
        </p:txBody>
      </p:sp>
    </p:spTree>
    <p:extLst>
      <p:ext uri="{BB962C8B-B14F-4D97-AF65-F5344CB8AC3E}">
        <p14:creationId xmlns:p14="http://schemas.microsoft.com/office/powerpoint/2010/main" val="41349000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07645-4C85-4BB4-911B-DD59DCBEE0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114301"/>
            <a:ext cx="9905998" cy="1478570"/>
          </a:xfrm>
        </p:spPr>
        <p:txBody>
          <a:bodyPr/>
          <a:lstStyle/>
          <a:p>
            <a:r>
              <a:rPr lang="en-US" dirty="0"/>
              <a:t>Example – 13</a:t>
            </a:r>
            <a:r>
              <a:rPr lang="en-US" baseline="30000" dirty="0"/>
              <a:t>th</a:t>
            </a:r>
            <a:r>
              <a:rPr lang="en-US" dirty="0"/>
              <a:t> frame</a:t>
            </a:r>
            <a:endParaRPr lang="he-IL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8CB7039-97C4-4842-A3CA-01D0BEACB2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2701" y="2249488"/>
            <a:ext cx="7083424" cy="3541712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4F9879D-450C-485C-96E7-CDC8A4BE53DD}"/>
              </a:ext>
            </a:extLst>
          </p:cNvPr>
          <p:cNvSpPr txBox="1"/>
          <p:nvPr/>
        </p:nvSpPr>
        <p:spPr>
          <a:xfrm>
            <a:off x="9782174" y="3400425"/>
            <a:ext cx="222885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Zombie reward: 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Light reward: 0</a:t>
            </a:r>
          </a:p>
        </p:txBody>
      </p:sp>
    </p:spTree>
    <p:extLst>
      <p:ext uri="{BB962C8B-B14F-4D97-AF65-F5344CB8AC3E}">
        <p14:creationId xmlns:p14="http://schemas.microsoft.com/office/powerpoint/2010/main" val="42282557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4B0507-015B-4D8F-9055-4CA593BE1C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315734"/>
            <a:ext cx="9905998" cy="1478570"/>
          </a:xfrm>
        </p:spPr>
        <p:txBody>
          <a:bodyPr/>
          <a:lstStyle/>
          <a:p>
            <a:r>
              <a:rPr lang="en-US" dirty="0"/>
              <a:t>Game-play demonstration</a:t>
            </a:r>
            <a:endParaRPr lang="he-IL" dirty="0"/>
          </a:p>
        </p:txBody>
      </p:sp>
      <p:pic>
        <p:nvPicPr>
          <p:cNvPr id="3" name="Light against Zombies 2021-02-14 18-50-51">
            <a:hlinkClick r:id="" action="ppaction://media"/>
            <a:extLst>
              <a:ext uri="{FF2B5EF4-FFF2-40B4-BE49-F238E27FC236}">
                <a16:creationId xmlns:a16="http://schemas.microsoft.com/office/drawing/2014/main" id="{656DBC9A-1AAE-4FEF-83F9-25750542F659}"/>
              </a:ext>
            </a:extLst>
          </p:cNvPr>
          <p:cNvPicPr>
            <a:picLocks noGrp="1" noChangeAspect="1"/>
          </p:cNvPicPr>
          <p:nvPr>
            <p:ph idx="1"/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 rotWithShape="1">
          <a:blip r:embed="rId5"/>
          <a:srcRect t="-1" r="33035" b="33038"/>
          <a:stretch/>
        </p:blipFill>
        <p:spPr>
          <a:xfrm>
            <a:off x="1649413" y="1793875"/>
            <a:ext cx="8890000" cy="4445000"/>
          </a:xfrm>
        </p:spPr>
      </p:pic>
    </p:spTree>
    <p:extLst>
      <p:ext uri="{BB962C8B-B14F-4D97-AF65-F5344CB8AC3E}">
        <p14:creationId xmlns:p14="http://schemas.microsoft.com/office/powerpoint/2010/main" val="4557877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04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6C161-6712-4FDA-9DA7-4CD9956C0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  <a:endParaRPr lang="he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1EC056-C98D-402A-A3B1-038262C952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dirty="0"/>
              <a:t>Game Environment – The Problem of Light against Zombies</a:t>
            </a:r>
          </a:p>
          <a:p>
            <a:pPr algn="l" rtl="0"/>
            <a:r>
              <a:rPr lang="en-US" dirty="0"/>
              <a:t>Framework implementation</a:t>
            </a:r>
          </a:p>
          <a:p>
            <a:pPr algn="l" rtl="0"/>
            <a:r>
              <a:rPr lang="en-US" dirty="0"/>
              <a:t>Learning Agents</a:t>
            </a:r>
          </a:p>
          <a:p>
            <a:pPr algn="l" rtl="0"/>
            <a:r>
              <a:rPr lang="en-US" dirty="0"/>
              <a:t>Game Scenarios</a:t>
            </a:r>
          </a:p>
          <a:p>
            <a:pPr algn="l" rtl="0"/>
            <a:r>
              <a:rPr lang="en-US" dirty="0"/>
              <a:t>Game Evaluation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7249182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AACB2-CE17-4F28-8119-2B5F02C30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Framework implementation</a:t>
            </a:r>
            <a:endParaRPr lang="he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E0EA0A-AD33-479F-92A4-0945C6BD76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4152" y="2097088"/>
            <a:ext cx="10340519" cy="4142687"/>
          </a:xfrm>
        </p:spPr>
        <p:txBody>
          <a:bodyPr>
            <a:normAutofit lnSpcReduction="10000"/>
          </a:bodyPr>
          <a:lstStyle/>
          <a:p>
            <a:pPr algn="l" rtl="0"/>
            <a:r>
              <a:rPr lang="en-US" dirty="0"/>
              <a:t>Building a framework that is able to communicate with an interface of generic type of any agent, turned to be an integrated and significant part of the project</a:t>
            </a:r>
          </a:p>
          <a:p>
            <a:pPr algn="l" rtl="0"/>
            <a:r>
              <a:rPr lang="en-US" dirty="0"/>
              <a:t>We built a </a:t>
            </a:r>
            <a:r>
              <a:rPr lang="en-US" u="sng" dirty="0"/>
              <a:t>framework</a:t>
            </a:r>
            <a:r>
              <a:rPr lang="en-US" dirty="0"/>
              <a:t> for developing and comparing reinforcement learning algorithms</a:t>
            </a:r>
          </a:p>
          <a:p>
            <a:pPr lvl="1" algn="l" rtl="0"/>
            <a:r>
              <a:rPr lang="en-US" dirty="0"/>
              <a:t>More than 20 classes and interfaces</a:t>
            </a:r>
          </a:p>
          <a:p>
            <a:pPr lvl="1" algn="l" rtl="0"/>
            <a:r>
              <a:rPr lang="en-US" dirty="0"/>
              <a:t>Four simple agents </a:t>
            </a:r>
          </a:p>
          <a:p>
            <a:pPr lvl="1" algn="l" rtl="0"/>
            <a:r>
              <a:rPr lang="en-US" dirty="0"/>
              <a:t>Three algorithms from two different domains (Reinforcement Learning and Tree Search)</a:t>
            </a:r>
          </a:p>
          <a:p>
            <a:pPr algn="l" rtl="0"/>
            <a:r>
              <a:rPr lang="en-US" dirty="0"/>
              <a:t>It currently contains the game of “Light against Zombie” and supports teaching agents as both players</a:t>
            </a:r>
          </a:p>
          <a:p>
            <a:pPr marL="0" indent="0" algn="l" rtl="0">
              <a:buNone/>
            </a:pP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8712360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AACB2-CE17-4F28-8119-2B5F02C30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the framework</a:t>
            </a:r>
            <a:endParaRPr lang="he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E0EA0A-AD33-479F-92A4-0945C6BD76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604" y="2097088"/>
            <a:ext cx="9905999" cy="4007248"/>
          </a:xfrm>
        </p:spPr>
        <p:txBody>
          <a:bodyPr>
            <a:normAutofit/>
          </a:bodyPr>
          <a:lstStyle/>
          <a:p>
            <a:pPr marL="0" indent="0" algn="l" rtl="0">
              <a:buNone/>
            </a:pPr>
            <a:r>
              <a:rPr lang="en-US" dirty="0"/>
              <a:t>1. Define configuration:</a:t>
            </a:r>
          </a:p>
          <a:p>
            <a:pPr lvl="1" algn="l" rtl="0"/>
            <a:r>
              <a:rPr lang="en-US" dirty="0"/>
              <a:t>Interactive mode - Boolean</a:t>
            </a:r>
          </a:p>
          <a:p>
            <a:pPr lvl="2" algn="l" rtl="0"/>
            <a:r>
              <a:rPr lang="en-US" dirty="0"/>
              <a:t>Display width/height</a:t>
            </a:r>
          </a:p>
          <a:p>
            <a:pPr lvl="1" algn="l" rtl="0"/>
            <a:r>
              <a:rPr lang="en-US" dirty="0"/>
              <a:t>Number of training and validation episodes </a:t>
            </a:r>
          </a:p>
          <a:p>
            <a:pPr lvl="1" algn="l" rtl="0"/>
            <a:r>
              <a:rPr lang="en-US" dirty="0"/>
              <a:t>Number of zombies per episode</a:t>
            </a:r>
          </a:p>
          <a:p>
            <a:pPr lvl="1" algn="l" rtl="0"/>
            <a:r>
              <a:rPr lang="en-US" dirty="0"/>
              <a:t>Light size</a:t>
            </a:r>
          </a:p>
          <a:p>
            <a:pPr lvl="1" algn="l" rtl="0"/>
            <a:r>
              <a:rPr lang="en-US" dirty="0"/>
              <a:t>Board width/height</a:t>
            </a:r>
          </a:p>
          <a:p>
            <a:pPr lvl="1" algn="l" rtl="0"/>
            <a:r>
              <a:rPr lang="en-US" dirty="0"/>
              <a:t>Maximum hit points</a:t>
            </a:r>
          </a:p>
          <a:p>
            <a:pPr lvl="1" algn="l" rtl="0"/>
            <a:r>
              <a:rPr lang="en-US" dirty="0"/>
              <a:t>Heal ratio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9302574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514908-7EB7-49AB-A271-D965023BC9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6663" y="1609913"/>
            <a:ext cx="9905999" cy="4238437"/>
          </a:xfrm>
        </p:spPr>
        <p:txBody>
          <a:bodyPr>
            <a:normAutofit/>
          </a:bodyPr>
          <a:lstStyle/>
          <a:p>
            <a:pPr marL="0" indent="0" algn="l" rtl="0">
              <a:buNone/>
            </a:pPr>
            <a:r>
              <a:rPr lang="en-US" dirty="0"/>
              <a:t>2. Competitors definition:</a:t>
            </a:r>
          </a:p>
          <a:p>
            <a:pPr lvl="1" algn="l" rtl="0"/>
            <a:r>
              <a:rPr lang="en-US" dirty="0"/>
              <a:t>Each agent must implement some basic methods in order to participate the game:</a:t>
            </a:r>
          </a:p>
          <a:p>
            <a:pPr lvl="2" algn="l" rtl="0"/>
            <a:r>
              <a:rPr lang="en-US" dirty="0"/>
              <a:t>Given a state, choose action</a:t>
            </a:r>
          </a:p>
          <a:p>
            <a:pPr lvl="2" algn="l" rtl="0"/>
            <a:r>
              <a:rPr lang="en-US" dirty="0"/>
              <a:t>Learning by batches of (state, action, next state, reward)</a:t>
            </a:r>
          </a:p>
          <a:p>
            <a:pPr lvl="1" algn="l" rtl="0"/>
            <a:r>
              <a:rPr lang="en-US" dirty="0"/>
              <a:t>Example:</a:t>
            </a:r>
          </a:p>
          <a:p>
            <a:pPr lvl="2" algn="l" rtl="0"/>
            <a:r>
              <a:rPr lang="en-US" dirty="0"/>
              <a:t>Uniform distribution agent as the zombie player</a:t>
            </a:r>
          </a:p>
          <a:p>
            <a:pPr lvl="3" algn="l" rtl="0"/>
            <a:r>
              <a:rPr lang="en-US" dirty="0"/>
              <a:t>Given a state, choosing action from uniform distribution</a:t>
            </a:r>
          </a:p>
          <a:p>
            <a:pPr lvl="3" algn="l" rtl="0"/>
            <a:r>
              <a:rPr lang="en-US" dirty="0"/>
              <a:t>None</a:t>
            </a:r>
          </a:p>
          <a:p>
            <a:pPr marL="0" indent="0" algn="l" rtl="0">
              <a:buNone/>
            </a:pPr>
            <a:r>
              <a:rPr lang="en-US" dirty="0"/>
              <a:t>3. Run the scenario of two agents playing Light and Zombie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1CDD564-3565-4354-9632-BB3DF4A3AB9A}"/>
              </a:ext>
            </a:extLst>
          </p:cNvPr>
          <p:cNvSpPr txBox="1">
            <a:spLocks/>
          </p:cNvSpPr>
          <p:nvPr/>
        </p:nvSpPr>
        <p:spPr>
          <a:xfrm>
            <a:off x="1143001" y="361344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running the framework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4366859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reinforcement learning environment">
            <a:extLst>
              <a:ext uri="{FF2B5EF4-FFF2-40B4-BE49-F238E27FC236}">
                <a16:creationId xmlns:a16="http://schemas.microsoft.com/office/drawing/2014/main" id="{B0541C35-B54F-4E98-8B5E-FAA1C250B8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4710" y="3981672"/>
            <a:ext cx="4266200" cy="280098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B3A0E73F-934B-4AB1-93C8-5E4A4CA524BB}"/>
              </a:ext>
            </a:extLst>
          </p:cNvPr>
          <p:cNvSpPr/>
          <p:nvPr/>
        </p:nvSpPr>
        <p:spPr>
          <a:xfrm>
            <a:off x="5399773" y="4232632"/>
            <a:ext cx="1511166" cy="102990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3D1B2B6-6EC5-4701-9661-13BF234BEE44}"/>
              </a:ext>
            </a:extLst>
          </p:cNvPr>
          <p:cNvSpPr/>
          <p:nvPr/>
        </p:nvSpPr>
        <p:spPr>
          <a:xfrm>
            <a:off x="5621154" y="5486400"/>
            <a:ext cx="1087654" cy="102990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7324D3-9BE6-4D48-ABB9-B00F6211C0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9073" y="77542"/>
            <a:ext cx="8165592" cy="1478570"/>
          </a:xfrm>
        </p:spPr>
        <p:txBody>
          <a:bodyPr/>
          <a:lstStyle/>
          <a:p>
            <a:r>
              <a:rPr lang="en-US" dirty="0"/>
              <a:t>running the framework - summary</a:t>
            </a:r>
            <a:endParaRPr lang="he-IL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054C392-5D63-4D45-9330-DADD1135129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91685092"/>
              </p:ext>
            </p:extLst>
          </p:nvPr>
        </p:nvGraphicFramePr>
        <p:xfrm>
          <a:off x="2487209" y="1371600"/>
          <a:ext cx="7217582" cy="24346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4" name="Picture 13">
            <a:extLst>
              <a:ext uri="{FF2B5EF4-FFF2-40B4-BE49-F238E27FC236}">
                <a16:creationId xmlns:a16="http://schemas.microsoft.com/office/drawing/2014/main" id="{FC250452-BB4F-4586-B402-FA58079622F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1154" y="6185920"/>
            <a:ext cx="985328" cy="55424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C185513-6CB1-4479-A4CB-6206C7E4BD8B}"/>
              </a:ext>
            </a:extLst>
          </p:cNvPr>
          <p:cNvSpPr txBox="1"/>
          <p:nvPr/>
        </p:nvSpPr>
        <p:spPr>
          <a:xfrm>
            <a:off x="5618272" y="6299229"/>
            <a:ext cx="985328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dirty="0"/>
              <a:t>ZOMBIE</a:t>
            </a:r>
            <a:endParaRPr lang="he-IL" dirty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CF57D381-6D0F-417C-97E7-3F8356DC802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621154" y="5588704"/>
            <a:ext cx="985328" cy="55424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9D9D0204-770F-4C98-B8E6-5B452C6BBF5D}"/>
              </a:ext>
            </a:extLst>
          </p:cNvPr>
          <p:cNvSpPr txBox="1"/>
          <p:nvPr/>
        </p:nvSpPr>
        <p:spPr>
          <a:xfrm>
            <a:off x="5621154" y="5702646"/>
            <a:ext cx="985328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dirty="0"/>
              <a:t>LIGHT</a:t>
            </a:r>
            <a:endParaRPr lang="he-IL" dirty="0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B5A279B7-971E-4F14-8BE7-60E203AB5D8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68217" y="4251571"/>
            <a:ext cx="1376276" cy="688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02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5B73E-A6FF-4A14-81A7-3753167BE7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345051"/>
            <a:ext cx="9905998" cy="1478570"/>
          </a:xfrm>
        </p:spPr>
        <p:txBody>
          <a:bodyPr/>
          <a:lstStyle/>
          <a:p>
            <a:r>
              <a:rPr lang="en-US" dirty="0"/>
              <a:t>Games and agents</a:t>
            </a:r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EAC64B1E-68EB-4155-A638-8BCC60D6427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3001" y="1578929"/>
                <a:ext cx="9905999" cy="4226647"/>
              </a:xfrm>
            </p:spPr>
            <p:txBody>
              <a:bodyPr>
                <a:normAutofit/>
              </a:bodyPr>
              <a:lstStyle/>
              <a:p>
                <a:pPr algn="l" rtl="0"/>
                <a:r>
                  <a:rPr lang="en-US" dirty="0"/>
                  <a:t>Squared Game Boards of: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30</m:t>
                    </m:r>
                  </m:oMath>
                </a14:m>
                <a:endParaRPr lang="he-IL" dirty="0"/>
              </a:p>
              <a:p>
                <a:pPr algn="l" rtl="0"/>
                <a:r>
                  <a:rPr lang="en-US" dirty="0"/>
                  <a:t>Simple Agents: </a:t>
                </a:r>
              </a:p>
              <a:p>
                <a:pPr lvl="1" algn="l" rtl="0"/>
                <a:r>
                  <a:rPr lang="en-US" dirty="0"/>
                  <a:t>Single Action</a:t>
                </a:r>
              </a:p>
              <a:p>
                <a:pPr lvl="1" algn="l" rtl="0"/>
                <a:r>
                  <a:rPr lang="en-US" dirty="0"/>
                  <a:t>Double Action</a:t>
                </a:r>
              </a:p>
              <a:p>
                <a:pPr lvl="1" algn="l" rtl="0"/>
                <a:r>
                  <a:rPr lang="en-US" dirty="0"/>
                  <a:t>Uniform</a:t>
                </a:r>
              </a:p>
              <a:p>
                <a:pPr lvl="1" algn="l" rtl="0"/>
                <a:r>
                  <a:rPr lang="en-US" dirty="0"/>
                  <a:t>Gaussian</a:t>
                </a:r>
              </a:p>
              <a:p>
                <a:pPr algn="l" rtl="0"/>
                <a:r>
                  <a:rPr lang="en-US" dirty="0"/>
                  <a:t>Learning Agent:</a:t>
                </a:r>
              </a:p>
              <a:p>
                <a:pPr lvl="1" algn="l" rtl="0"/>
                <a:r>
                  <a:rPr lang="en-US" dirty="0"/>
                  <a:t>Double Deep Q-Learning</a:t>
                </a:r>
                <a:endParaRPr lang="he-IL" dirty="0"/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EAC64B1E-68EB-4155-A638-8BCC60D642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3001" y="1578929"/>
                <a:ext cx="9905999" cy="4226647"/>
              </a:xfrm>
              <a:blipFill>
                <a:blip r:embed="rId3"/>
                <a:stretch>
                  <a:fillRect l="-1292" t="-1876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722298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5F4818-44DF-4311-A093-AE67A5975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Agents elaboration</a:t>
            </a:r>
            <a:endParaRPr lang="he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3AB076-C77C-4ABB-898C-1CAC92454A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l" rtl="0"/>
            <a:r>
              <a:rPr lang="en-US" dirty="0"/>
              <a:t>From a given set of N possible actions</a:t>
            </a:r>
          </a:p>
          <a:p>
            <a:pPr algn="l" rtl="0"/>
            <a:r>
              <a:rPr lang="en-US" u="sng" dirty="0"/>
              <a:t>Single Action </a:t>
            </a:r>
            <a:r>
              <a:rPr lang="en-US" dirty="0"/>
              <a:t>- picks the first action</a:t>
            </a:r>
          </a:p>
          <a:p>
            <a:pPr algn="l" rtl="0"/>
            <a:r>
              <a:rPr lang="en-US" u="sng" dirty="0"/>
              <a:t>Double Action</a:t>
            </a:r>
            <a:r>
              <a:rPr lang="en-US" dirty="0"/>
              <a:t> - picks the first and middle actions</a:t>
            </a:r>
          </a:p>
          <a:p>
            <a:pPr algn="l" rtl="0"/>
            <a:r>
              <a:rPr lang="en-US" u="sng" dirty="0"/>
              <a:t>Uniform Action</a:t>
            </a:r>
            <a:r>
              <a:rPr lang="en-US" dirty="0"/>
              <a:t> - picks a uniformly action</a:t>
            </a:r>
          </a:p>
          <a:p>
            <a:pPr algn="l" rtl="0"/>
            <a:r>
              <a:rPr lang="en-US" u="sng" dirty="0"/>
              <a:t>Gaussian Action</a:t>
            </a:r>
            <a:r>
              <a:rPr lang="en-US" dirty="0"/>
              <a:t> - picks an action from the normal distribution with:</a:t>
            </a:r>
          </a:p>
          <a:p>
            <a:pPr lvl="1" algn="l" rtl="0"/>
            <a:r>
              <a:rPr lang="en-US" dirty="0"/>
              <a:t>Mean - middle action</a:t>
            </a:r>
          </a:p>
          <a:p>
            <a:pPr lvl="1" algn="l" rtl="0"/>
            <a:r>
              <a:rPr lang="en-US" dirty="0"/>
              <a:t>Standard deviation - N/5 </a:t>
            </a:r>
          </a:p>
        </p:txBody>
      </p:sp>
    </p:spTree>
    <p:extLst>
      <p:ext uri="{BB962C8B-B14F-4D97-AF65-F5344CB8AC3E}">
        <p14:creationId xmlns:p14="http://schemas.microsoft.com/office/powerpoint/2010/main" val="17449482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7FC30-4027-4CD7-AB02-96A0DBA2C5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Double deep q-learning agent</a:t>
            </a:r>
            <a:endParaRPr lang="he-IL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F0773A5-C3EC-4E9E-BBAA-03D8E11E1F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849437"/>
            <a:ext cx="9905999" cy="3541714"/>
          </a:xfrm>
        </p:spPr>
        <p:txBody>
          <a:bodyPr/>
          <a:lstStyle/>
          <a:p>
            <a:pPr algn="l" rtl="0"/>
            <a:r>
              <a:rPr lang="en-US" dirty="0"/>
              <a:t>Two networks:</a:t>
            </a:r>
          </a:p>
          <a:p>
            <a:pPr lvl="1" algn="l" rtl="0"/>
            <a:r>
              <a:rPr lang="en-US" dirty="0"/>
              <a:t>Policy/online network</a:t>
            </a:r>
          </a:p>
          <a:p>
            <a:pPr lvl="1" algn="l" rtl="0"/>
            <a:r>
              <a:rPr lang="en-US" dirty="0"/>
              <a:t>Target/offline network</a:t>
            </a:r>
          </a:p>
          <a:p>
            <a:pPr algn="l" rtl="0"/>
            <a:r>
              <a:rPr lang="en-US" dirty="0"/>
              <a:t>At each learning step, backpropagate weights of online network with mean squared error loss of the target network</a:t>
            </a:r>
          </a:p>
          <a:p>
            <a:pPr algn="l" rtl="0"/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41403635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brain">
            <a:extLst>
              <a:ext uri="{FF2B5EF4-FFF2-40B4-BE49-F238E27FC236}">
                <a16:creationId xmlns:a16="http://schemas.microsoft.com/office/drawing/2014/main" id="{CD2FC318-3559-4560-AF72-5B3599F34D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5287" y="3776040"/>
            <a:ext cx="2853170" cy="2037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תמונה 5">
            <a:extLst>
              <a:ext uri="{FF2B5EF4-FFF2-40B4-BE49-F238E27FC236}">
                <a16:creationId xmlns:a16="http://schemas.microsoft.com/office/drawing/2014/main" id="{83F743AB-2359-45D4-85FB-880D36D112B3}"/>
              </a:ext>
            </a:extLst>
          </p:cNvPr>
          <p:cNvPicPr/>
          <p:nvPr/>
        </p:nvPicPr>
        <p:blipFill rotWithShape="1">
          <a:blip r:embed="rId4"/>
          <a:srcRect t="14976" r="72260" b="23417"/>
          <a:stretch/>
        </p:blipFill>
        <p:spPr>
          <a:xfrm>
            <a:off x="6132507" y="3937477"/>
            <a:ext cx="2647950" cy="1715107"/>
          </a:xfrm>
          <a:prstGeom prst="rect">
            <a:avLst/>
          </a:prstGeom>
        </p:spPr>
      </p:pic>
      <p:pic>
        <p:nvPicPr>
          <p:cNvPr id="5" name="תמונה 5">
            <a:extLst>
              <a:ext uri="{FF2B5EF4-FFF2-40B4-BE49-F238E27FC236}">
                <a16:creationId xmlns:a16="http://schemas.microsoft.com/office/drawing/2014/main" id="{96C8DAB7-4C5C-4C0A-BB99-CE476175DD48}"/>
              </a:ext>
            </a:extLst>
          </p:cNvPr>
          <p:cNvPicPr/>
          <p:nvPr/>
        </p:nvPicPr>
        <p:blipFill rotWithShape="1">
          <a:blip r:embed="rId4"/>
          <a:srcRect l="56993" t="19196" r="15267" b="19196"/>
          <a:stretch/>
        </p:blipFill>
        <p:spPr>
          <a:xfrm>
            <a:off x="2852929" y="3937477"/>
            <a:ext cx="2647950" cy="171510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72D1BB2-3323-473F-B94A-3CCC7AC58F2B}"/>
              </a:ext>
            </a:extLst>
          </p:cNvPr>
          <p:cNvSpPr txBox="1"/>
          <p:nvPr/>
        </p:nvSpPr>
        <p:spPr>
          <a:xfrm>
            <a:off x="3932387" y="2430422"/>
            <a:ext cx="264795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State</a:t>
            </a:r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4E84851-D4E7-4646-B589-536E5F2F4E57}"/>
                  </a:ext>
                </a:extLst>
              </p:cNvPr>
              <p:cNvSpPr txBox="1"/>
              <p:nvPr/>
            </p:nvSpPr>
            <p:spPr>
              <a:xfrm>
                <a:off x="2951866" y="5961699"/>
                <a:ext cx="2647950" cy="376770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𝑇𝑎𝑟𝑔𝑒𝑡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𝑜𝑢𝑡𝑝𝑢𝑡</m:t>
                      </m:r>
                    </m:oMath>
                  </m:oMathPara>
                </a14:m>
                <a:endParaRPr lang="he-IL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4E84851-D4E7-4646-B589-536E5F2F4E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1866" y="5961699"/>
                <a:ext cx="2647950" cy="376770"/>
              </a:xfrm>
              <a:prstGeom prst="rect">
                <a:avLst/>
              </a:prstGeom>
              <a:blipFill>
                <a:blip r:embed="rId5"/>
                <a:stretch>
                  <a:fillRect t="-4839" b="-11290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2BA8FFE-0F43-484F-AA96-25C7A9EC362F}"/>
                  </a:ext>
                </a:extLst>
              </p:cNvPr>
              <p:cNvSpPr txBox="1"/>
              <p:nvPr/>
            </p:nvSpPr>
            <p:spPr>
              <a:xfrm>
                <a:off x="5940137" y="5941712"/>
                <a:ext cx="2647950" cy="369332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𝑂𝑛𝑙𝑖𝑛𝑒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𝑜𝑢𝑡𝑝𝑢𝑡</m:t>
                      </m:r>
                    </m:oMath>
                  </m:oMathPara>
                </a14:m>
                <a:endParaRPr lang="he-IL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2BA8FFE-0F43-484F-AA96-25C7A9EC36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0137" y="5941712"/>
                <a:ext cx="2647950" cy="369332"/>
              </a:xfrm>
              <a:prstGeom prst="rect">
                <a:avLst/>
              </a:prstGeom>
              <a:blipFill>
                <a:blip r:embed="rId6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13A5534-D2E8-44E4-88C0-E12E0BFEB9D5}"/>
                  </a:ext>
                </a:extLst>
              </p:cNvPr>
              <p:cNvSpPr txBox="1"/>
              <p:nvPr/>
            </p:nvSpPr>
            <p:spPr>
              <a:xfrm>
                <a:off x="9461100" y="4886947"/>
                <a:ext cx="2264723" cy="656013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</a:ln>
            </p:spPr>
            <p:txBody>
              <a:bodyPr wrap="square" rtlCol="1">
                <a:spAutoFit/>
              </a:bodyPr>
              <a:lstStyle/>
              <a:p>
                <a:r>
                  <a:rPr lang="en-US" dirty="0"/>
                  <a:t>M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nary>
                          <m:naryPr>
                            <m:chr m:val="∑"/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m:rPr>
                                <m:brk m:alnAt="23"/>
                              </m:r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f>
                              <m:fPr>
                                <m:ctrlP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US" i="1" dirty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i="1" dirty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i="1" dirty="0">
                                                    <a:latin typeface="Cambria Math" panose="02040503050406030204" pitchFamily="18" charset="0"/>
                                                  </a:rPr>
                                                  <m:t>𝑦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i="1" dirty="0">
                                                    <a:latin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</m:e>
                                        </m:acc>
                                        <m:r>
                                          <a:rPr lang="en-US" i="1" dirty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i="1" dirty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 dirty="0"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i="1" dirty="0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p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den>
                            </m:f>
                          </m:e>
                        </m:nary>
                      </m:e>
                    </m:rad>
                  </m:oMath>
                </a14:m>
                <a:endParaRPr lang="he-IL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13A5534-D2E8-44E4-88C0-E12E0BFEB9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1100" y="4886947"/>
                <a:ext cx="2264723" cy="656013"/>
              </a:xfrm>
              <a:prstGeom prst="rect">
                <a:avLst/>
              </a:prstGeom>
              <a:blipFill>
                <a:blip r:embed="rId7"/>
                <a:stretch>
                  <a:fillRect l="-1592"/>
                </a:stretch>
              </a:blipFill>
              <a:ln w="28575"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18905637-8716-4C9F-9362-0D48E600B52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99817" y="213039"/>
            <a:ext cx="5680640" cy="2840320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F0A0461-D512-4AAF-BD0E-9668E10A74E1}"/>
              </a:ext>
            </a:extLst>
          </p:cNvPr>
          <p:cNvCxnSpPr>
            <a:cxnSpLocks/>
            <a:stCxn id="28" idx="3"/>
            <a:endCxn id="9" idx="2"/>
          </p:cNvCxnSpPr>
          <p:nvPr/>
        </p:nvCxnSpPr>
        <p:spPr>
          <a:xfrm flipV="1">
            <a:off x="8847356" y="5542960"/>
            <a:ext cx="1746106" cy="61702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EBCDDEE-60F4-42DA-8B7A-3F8FBEED1205}"/>
              </a:ext>
            </a:extLst>
          </p:cNvPr>
          <p:cNvSpPr txBox="1"/>
          <p:nvPr/>
        </p:nvSpPr>
        <p:spPr>
          <a:xfrm>
            <a:off x="5130312" y="3116956"/>
            <a:ext cx="264795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3600" dirty="0"/>
              <a:t>State</a:t>
            </a:r>
            <a:endParaRPr lang="he-IL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0ACF4ED-4C23-4FFC-A2B7-D37B7FEB426D}"/>
              </a:ext>
            </a:extLst>
          </p:cNvPr>
          <p:cNvCxnSpPr>
            <a:cxnSpLocks/>
          </p:cNvCxnSpPr>
          <p:nvPr/>
        </p:nvCxnSpPr>
        <p:spPr>
          <a:xfrm>
            <a:off x="4150389" y="3118444"/>
            <a:ext cx="0" cy="75709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15D4732-0F36-4165-B4E8-D46679912CBB}"/>
              </a:ext>
            </a:extLst>
          </p:cNvPr>
          <p:cNvCxnSpPr>
            <a:cxnSpLocks/>
          </p:cNvCxnSpPr>
          <p:nvPr/>
        </p:nvCxnSpPr>
        <p:spPr>
          <a:xfrm>
            <a:off x="7456482" y="3118444"/>
            <a:ext cx="0" cy="75709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413968CF-3363-40FD-BE65-983160379205}"/>
              </a:ext>
            </a:extLst>
          </p:cNvPr>
          <p:cNvSpPr txBox="1"/>
          <p:nvPr/>
        </p:nvSpPr>
        <p:spPr>
          <a:xfrm rot="20252236">
            <a:off x="9437086" y="5377637"/>
            <a:ext cx="2647950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000" dirty="0"/>
              <a:t>Loss</a:t>
            </a:r>
            <a:endParaRPr lang="he-IL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50BD2F0-C15C-4C01-A398-F82A32CA7A34}"/>
              </a:ext>
            </a:extLst>
          </p:cNvPr>
          <p:cNvSpPr txBox="1"/>
          <p:nvPr/>
        </p:nvSpPr>
        <p:spPr>
          <a:xfrm rot="997781">
            <a:off x="9089352" y="4200357"/>
            <a:ext cx="1262869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000" dirty="0"/>
              <a:t>Back-prop</a:t>
            </a:r>
            <a:endParaRPr lang="he-IL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650CC82-FCD7-4D13-887C-6836340CFEA3}"/>
              </a:ext>
            </a:extLst>
          </p:cNvPr>
          <p:cNvSpPr/>
          <p:nvPr/>
        </p:nvSpPr>
        <p:spPr>
          <a:xfrm>
            <a:off x="2852929" y="5852075"/>
            <a:ext cx="5994427" cy="615821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61AB093-2BED-4536-A27F-F5C7147D91F9}"/>
              </a:ext>
            </a:extLst>
          </p:cNvPr>
          <p:cNvCxnSpPr>
            <a:cxnSpLocks/>
            <a:stCxn id="9" idx="0"/>
          </p:cNvCxnSpPr>
          <p:nvPr/>
        </p:nvCxnSpPr>
        <p:spPr>
          <a:xfrm flipH="1" flipV="1">
            <a:off x="8780457" y="4363976"/>
            <a:ext cx="1813005" cy="52297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63161D2D-4592-4980-B6E5-8426D7C8DBC4}"/>
              </a:ext>
            </a:extLst>
          </p:cNvPr>
          <p:cNvSpPr txBox="1"/>
          <p:nvPr/>
        </p:nvSpPr>
        <p:spPr>
          <a:xfrm>
            <a:off x="4612635" y="1091395"/>
            <a:ext cx="2647950" cy="109120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200" dirty="0"/>
              <a:t>Game Environment</a:t>
            </a:r>
            <a:endParaRPr lang="he-IL" sz="1600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36D57CD-F608-48BA-92AD-EFA9402C494A}"/>
              </a:ext>
            </a:extLst>
          </p:cNvPr>
          <p:cNvSpPr txBox="1"/>
          <p:nvPr/>
        </p:nvSpPr>
        <p:spPr>
          <a:xfrm>
            <a:off x="548283" y="3116956"/>
            <a:ext cx="246408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Double Deep </a:t>
            </a:r>
            <a:br>
              <a:rPr lang="en-US" sz="2400" dirty="0"/>
            </a:br>
            <a:r>
              <a:rPr lang="en-US" sz="2400" dirty="0"/>
              <a:t>Q-Learning Agent:</a:t>
            </a:r>
            <a:endParaRPr lang="he-IL" sz="2400" dirty="0"/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F55D6663-59CA-4BCC-9E65-83E2114F6E5F}"/>
              </a:ext>
            </a:extLst>
          </p:cNvPr>
          <p:cNvCxnSpPr>
            <a:cxnSpLocks/>
            <a:stCxn id="4" idx="1"/>
            <a:endCxn id="5" idx="3"/>
          </p:cNvCxnSpPr>
          <p:nvPr/>
        </p:nvCxnSpPr>
        <p:spPr>
          <a:xfrm flipH="1">
            <a:off x="5500879" y="4795031"/>
            <a:ext cx="631628" cy="0"/>
          </a:xfrm>
          <a:prstGeom prst="straightConnector1">
            <a:avLst/>
          </a:prstGeom>
          <a:ln w="57150">
            <a:solidFill>
              <a:schemeClr val="bg1"/>
            </a:solidFill>
            <a:prstDash val="sysDot"/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08303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 animBg="1"/>
      <p:bldP spid="15" grpId="0"/>
      <p:bldP spid="27" grpId="0"/>
      <p:bldP spid="29" grpId="0"/>
      <p:bldP spid="28" grpId="0" animBg="1"/>
      <p:bldP spid="43" grpId="0"/>
      <p:bldP spid="5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740F22-E725-4AC4-9FF4-8B7381BA7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Game config</a:t>
            </a:r>
            <a:endParaRPr lang="he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49D5AB-F10A-4770-8C02-BDE93158BB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1" y="1981199"/>
            <a:ext cx="10340347" cy="3541714"/>
          </a:xfrm>
        </p:spPr>
        <p:txBody>
          <a:bodyPr>
            <a:normAutofit fontScale="85000" lnSpcReduction="20000"/>
          </a:bodyPr>
          <a:lstStyle/>
          <a:p>
            <a:pPr algn="l" rtl="0"/>
            <a:r>
              <a:rPr lang="en-US" dirty="0"/>
              <a:t>Fixed Parameters:</a:t>
            </a:r>
          </a:p>
          <a:p>
            <a:pPr lvl="1" algn="l" rtl="0"/>
            <a:r>
              <a:rPr lang="en-US" dirty="0"/>
              <a:t>Number of training episodes: 800</a:t>
            </a:r>
          </a:p>
          <a:p>
            <a:pPr lvl="1" algn="l" rtl="0"/>
            <a:r>
              <a:rPr lang="en-US" dirty="0"/>
              <a:t>Number of test episodes: 200</a:t>
            </a:r>
          </a:p>
          <a:p>
            <a:pPr lvl="1" algn="l" rtl="0"/>
            <a:r>
              <a:rPr lang="en-US" dirty="0"/>
              <a:t>Zombies per episode: 20</a:t>
            </a:r>
          </a:p>
          <a:p>
            <a:pPr lvl="1" algn="l" rtl="0"/>
            <a:r>
              <a:rPr lang="en-US" dirty="0"/>
              <a:t>Light size: 2*</a:t>
            </a:r>
          </a:p>
          <a:p>
            <a:pPr lvl="1" algn="l" rtl="0"/>
            <a:r>
              <a:rPr lang="en-US" dirty="0"/>
              <a:t>Minimum hit points of certain death: 1</a:t>
            </a:r>
          </a:p>
          <a:p>
            <a:pPr lvl="1" algn="l" rtl="0"/>
            <a:r>
              <a:rPr lang="en-US" dirty="0"/>
              <a:t>Heal ratio: 0.97</a:t>
            </a:r>
          </a:p>
          <a:p>
            <a:pPr algn="l" rtl="0"/>
            <a:r>
              <a:rPr lang="en-US" dirty="0"/>
              <a:t>Tuning Parameters:</a:t>
            </a:r>
          </a:p>
          <a:p>
            <a:pPr lvl="1" algn="l" rtl="0"/>
            <a:r>
              <a:rPr lang="en-US" dirty="0"/>
              <a:t>Target Policy update frequency – [500, 750, 1000]</a:t>
            </a:r>
          </a:p>
          <a:p>
            <a:pPr lvl="1" algn="l" rtl="0"/>
            <a:r>
              <a:rPr lang="en-US" dirty="0"/>
              <a:t>Replay Memory size – [3000, 4000, 5000]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AFC882-D5BB-4BA8-95B3-4FF1962AED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10340347" cy="365125"/>
          </a:xfrm>
        </p:spPr>
        <p:txBody>
          <a:bodyPr/>
          <a:lstStyle/>
          <a:p>
            <a:r>
              <a:rPr lang="en-US" dirty="0"/>
              <a:t>* - In case the learning agent plays as Zombie, the light size is a third of the board length - In order to make it less easy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428385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1B12DD-A7A3-4ADB-A7B3-A38E8F2FC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1408" y="93172"/>
            <a:ext cx="9905998" cy="1478570"/>
          </a:xfrm>
        </p:spPr>
        <p:txBody>
          <a:bodyPr/>
          <a:lstStyle/>
          <a:p>
            <a:r>
              <a:rPr lang="en-US" dirty="0"/>
              <a:t>game scenarios</a:t>
            </a:r>
            <a:endParaRPr lang="he-IL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C6FC78B6-6D7A-426B-9181-6CAE990FDA8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61092337"/>
              </p:ext>
            </p:extLst>
          </p:nvPr>
        </p:nvGraphicFramePr>
        <p:xfrm>
          <a:off x="1037088" y="1571743"/>
          <a:ext cx="4922589" cy="4933435"/>
        </p:xfrm>
        <a:graphic>
          <a:graphicData uri="http://schemas.openxmlformats.org/drawingml/2006/table">
            <a:tbl>
              <a:tblPr rtl="1" firstRow="1" bandRow="1">
                <a:tableStyleId>{616DA210-FB5B-4158-B5E0-FEB733F419BA}</a:tableStyleId>
              </a:tblPr>
              <a:tblGrid>
                <a:gridCol w="1640863">
                  <a:extLst>
                    <a:ext uri="{9D8B030D-6E8A-4147-A177-3AD203B41FA5}">
                      <a16:colId xmlns:a16="http://schemas.microsoft.com/office/drawing/2014/main" val="1993991516"/>
                    </a:ext>
                  </a:extLst>
                </a:gridCol>
                <a:gridCol w="1640863">
                  <a:extLst>
                    <a:ext uri="{9D8B030D-6E8A-4147-A177-3AD203B41FA5}">
                      <a16:colId xmlns:a16="http://schemas.microsoft.com/office/drawing/2014/main" val="1864289781"/>
                    </a:ext>
                  </a:extLst>
                </a:gridCol>
                <a:gridCol w="1640863">
                  <a:extLst>
                    <a:ext uri="{9D8B030D-6E8A-4147-A177-3AD203B41FA5}">
                      <a16:colId xmlns:a16="http://schemas.microsoft.com/office/drawing/2014/main" val="2751685555"/>
                    </a:ext>
                  </a:extLst>
                </a:gridCol>
              </a:tblGrid>
              <a:tr h="379495">
                <a:tc>
                  <a:txBody>
                    <a:bodyPr/>
                    <a:lstStyle/>
                    <a:p>
                      <a:pPr algn="ctr" rtl="0"/>
                      <a:r>
                        <a:rPr lang="en-US" dirty="0"/>
                        <a:t>Zombie Player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dirty="0"/>
                        <a:t>Light Player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dirty="0"/>
                        <a:t>Game Board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94583991"/>
                  </a:ext>
                </a:extLst>
              </a:tr>
              <a:tr h="379495">
                <a:tc>
                  <a:txBody>
                    <a:bodyPr/>
                    <a:lstStyle/>
                    <a:p>
                      <a:pPr algn="ctr" rtl="0"/>
                      <a:r>
                        <a:rPr lang="en-US" dirty="0"/>
                        <a:t>Single Action</a:t>
                      </a:r>
                      <a:endParaRPr lang="he-IL" dirty="0"/>
                    </a:p>
                  </a:txBody>
                  <a:tcPr anchor="ctr"/>
                </a:tc>
                <a:tc rowSpan="4">
                  <a:txBody>
                    <a:bodyPr/>
                    <a:lstStyle/>
                    <a:p>
                      <a:pPr algn="ctr" rtl="0"/>
                      <a:r>
                        <a:rPr lang="en-US" dirty="0"/>
                        <a:t>DDQN</a:t>
                      </a:r>
                      <a:endParaRPr lang="he-IL" dirty="0"/>
                    </a:p>
                  </a:txBody>
                  <a:tcPr anchor="ctr"/>
                </a:tc>
                <a:tc rowSpan="4">
                  <a:txBody>
                    <a:bodyPr/>
                    <a:lstStyle/>
                    <a:p>
                      <a:pPr algn="ctr" rtl="0"/>
                      <a:r>
                        <a:rPr lang="en-US" dirty="0"/>
                        <a:t>10x10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39138582"/>
                  </a:ext>
                </a:extLst>
              </a:tr>
              <a:tr h="379495">
                <a:tc>
                  <a:txBody>
                    <a:bodyPr/>
                    <a:lstStyle/>
                    <a:p>
                      <a:pPr algn="ctr" rtl="0"/>
                      <a:r>
                        <a:rPr lang="en-US" dirty="0"/>
                        <a:t>Double Action</a:t>
                      </a:r>
                      <a:endParaRPr lang="he-IL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rtl="0"/>
                      <a:endParaRPr lang="he-IL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l" rtl="0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3209575"/>
                  </a:ext>
                </a:extLst>
              </a:tr>
              <a:tr h="379495">
                <a:tc>
                  <a:txBody>
                    <a:bodyPr/>
                    <a:lstStyle/>
                    <a:p>
                      <a:pPr algn="ctr" rtl="0"/>
                      <a:r>
                        <a:rPr lang="en-US" dirty="0"/>
                        <a:t>Uniform</a:t>
                      </a:r>
                      <a:endParaRPr lang="he-IL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rtl="0"/>
                      <a:endParaRPr lang="he-IL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877517"/>
                  </a:ext>
                </a:extLst>
              </a:tr>
              <a:tr h="379495">
                <a:tc>
                  <a:txBody>
                    <a:bodyPr/>
                    <a:lstStyle/>
                    <a:p>
                      <a:pPr algn="ctr" rtl="0"/>
                      <a:r>
                        <a:rPr lang="en-US" dirty="0"/>
                        <a:t>Gaussian</a:t>
                      </a:r>
                      <a:endParaRPr lang="he-IL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rtl="0"/>
                      <a:endParaRPr lang="he-IL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l" rtl="0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3721815"/>
                  </a:ext>
                </a:extLst>
              </a:tr>
              <a:tr h="379495">
                <a:tc>
                  <a:txBody>
                    <a:bodyPr/>
                    <a:lstStyle/>
                    <a:p>
                      <a:pPr algn="ctr" rtl="0"/>
                      <a:r>
                        <a:rPr lang="en-US" dirty="0"/>
                        <a:t>Single Action</a:t>
                      </a:r>
                      <a:endParaRPr lang="he-IL" dirty="0"/>
                    </a:p>
                  </a:txBody>
                  <a:tcPr anchor="ctr"/>
                </a:tc>
                <a:tc rowSpan="4">
                  <a:txBody>
                    <a:bodyPr/>
                    <a:lstStyle/>
                    <a:p>
                      <a:pPr algn="ctr" rtl="0"/>
                      <a:r>
                        <a:rPr lang="en-US" dirty="0"/>
                        <a:t>DDQN</a:t>
                      </a:r>
                      <a:endParaRPr lang="he-IL" dirty="0"/>
                    </a:p>
                  </a:txBody>
                  <a:tcPr anchor="ctr"/>
                </a:tc>
                <a:tc rowSpan="4">
                  <a:txBody>
                    <a:bodyPr/>
                    <a:lstStyle/>
                    <a:p>
                      <a:pPr algn="ctr" rtl="0"/>
                      <a:r>
                        <a:rPr lang="en-US" dirty="0"/>
                        <a:t>20x20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51055345"/>
                  </a:ext>
                </a:extLst>
              </a:tr>
              <a:tr h="379495">
                <a:tc>
                  <a:txBody>
                    <a:bodyPr/>
                    <a:lstStyle/>
                    <a:p>
                      <a:pPr algn="ctr" rtl="0"/>
                      <a:r>
                        <a:rPr lang="en-US" dirty="0"/>
                        <a:t>Double Action</a:t>
                      </a:r>
                      <a:endParaRPr lang="he-IL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rtl="0"/>
                      <a:endParaRPr lang="he-IL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l" rtl="0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1010559"/>
                  </a:ext>
                </a:extLst>
              </a:tr>
              <a:tr h="379495">
                <a:tc>
                  <a:txBody>
                    <a:bodyPr/>
                    <a:lstStyle/>
                    <a:p>
                      <a:pPr algn="ctr" rtl="0"/>
                      <a:r>
                        <a:rPr lang="en-US" dirty="0"/>
                        <a:t>Uniform</a:t>
                      </a:r>
                      <a:endParaRPr lang="he-IL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rtl="0"/>
                      <a:endParaRPr lang="he-IL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0667002"/>
                  </a:ext>
                </a:extLst>
              </a:tr>
              <a:tr h="379495">
                <a:tc>
                  <a:txBody>
                    <a:bodyPr/>
                    <a:lstStyle/>
                    <a:p>
                      <a:pPr algn="ctr" rtl="0"/>
                      <a:r>
                        <a:rPr lang="en-US" dirty="0"/>
                        <a:t>Gaussian</a:t>
                      </a:r>
                      <a:endParaRPr lang="he-IL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rtl="0"/>
                      <a:endParaRPr lang="he-IL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l" rtl="0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5586377"/>
                  </a:ext>
                </a:extLst>
              </a:tr>
              <a:tr h="379495">
                <a:tc>
                  <a:txBody>
                    <a:bodyPr/>
                    <a:lstStyle/>
                    <a:p>
                      <a:pPr algn="ctr" rtl="0"/>
                      <a:r>
                        <a:rPr lang="en-US" dirty="0"/>
                        <a:t>Single Action</a:t>
                      </a:r>
                      <a:endParaRPr lang="he-IL" dirty="0"/>
                    </a:p>
                  </a:txBody>
                  <a:tcPr anchor="ctr"/>
                </a:tc>
                <a:tc rowSpan="4">
                  <a:txBody>
                    <a:bodyPr/>
                    <a:lstStyle/>
                    <a:p>
                      <a:pPr algn="ctr" rtl="0"/>
                      <a:r>
                        <a:rPr lang="en-US" dirty="0"/>
                        <a:t>DDQN</a:t>
                      </a:r>
                      <a:endParaRPr lang="he-IL" dirty="0"/>
                    </a:p>
                  </a:txBody>
                  <a:tcPr anchor="ctr"/>
                </a:tc>
                <a:tc rowSpan="4">
                  <a:txBody>
                    <a:bodyPr/>
                    <a:lstStyle/>
                    <a:p>
                      <a:pPr algn="ctr" rtl="0"/>
                      <a:r>
                        <a:rPr lang="en-US" dirty="0"/>
                        <a:t>30x30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46476614"/>
                  </a:ext>
                </a:extLst>
              </a:tr>
              <a:tr h="379495">
                <a:tc>
                  <a:txBody>
                    <a:bodyPr/>
                    <a:lstStyle/>
                    <a:p>
                      <a:pPr algn="ctr" rtl="0"/>
                      <a:r>
                        <a:rPr lang="en-US" dirty="0"/>
                        <a:t>Double Action</a:t>
                      </a:r>
                      <a:endParaRPr lang="he-IL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rtl="0"/>
                      <a:endParaRPr lang="he-IL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l" rtl="0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8283284"/>
                  </a:ext>
                </a:extLst>
              </a:tr>
              <a:tr h="379495">
                <a:tc>
                  <a:txBody>
                    <a:bodyPr/>
                    <a:lstStyle/>
                    <a:p>
                      <a:pPr algn="ctr" rtl="0"/>
                      <a:r>
                        <a:rPr lang="en-US" dirty="0"/>
                        <a:t>Uniform</a:t>
                      </a:r>
                      <a:endParaRPr lang="he-IL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rtl="0"/>
                      <a:endParaRPr lang="he-IL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3132329"/>
                  </a:ext>
                </a:extLst>
              </a:tr>
              <a:tr h="379495">
                <a:tc>
                  <a:txBody>
                    <a:bodyPr/>
                    <a:lstStyle/>
                    <a:p>
                      <a:pPr algn="ctr" rtl="0"/>
                      <a:r>
                        <a:rPr lang="en-US" dirty="0"/>
                        <a:t>Gaussian</a:t>
                      </a:r>
                      <a:endParaRPr lang="he-IL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rtl="0"/>
                      <a:endParaRPr lang="he-IL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l" rtl="0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005849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904509E-4D57-4DE0-8821-DC4B88327C7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31605432"/>
              </p:ext>
            </p:extLst>
          </p:nvPr>
        </p:nvGraphicFramePr>
        <p:xfrm>
          <a:off x="6294407" y="1571742"/>
          <a:ext cx="4922589" cy="4933435"/>
        </p:xfrm>
        <a:graphic>
          <a:graphicData uri="http://schemas.openxmlformats.org/drawingml/2006/table">
            <a:tbl>
              <a:tblPr rtl="1" firstRow="1" bandRow="1">
                <a:tableStyleId>{616DA210-FB5B-4158-B5E0-FEB733F419BA}</a:tableStyleId>
              </a:tblPr>
              <a:tblGrid>
                <a:gridCol w="1640863">
                  <a:extLst>
                    <a:ext uri="{9D8B030D-6E8A-4147-A177-3AD203B41FA5}">
                      <a16:colId xmlns:a16="http://schemas.microsoft.com/office/drawing/2014/main" val="1993991516"/>
                    </a:ext>
                  </a:extLst>
                </a:gridCol>
                <a:gridCol w="1640863">
                  <a:extLst>
                    <a:ext uri="{9D8B030D-6E8A-4147-A177-3AD203B41FA5}">
                      <a16:colId xmlns:a16="http://schemas.microsoft.com/office/drawing/2014/main" val="1864289781"/>
                    </a:ext>
                  </a:extLst>
                </a:gridCol>
                <a:gridCol w="1640863">
                  <a:extLst>
                    <a:ext uri="{9D8B030D-6E8A-4147-A177-3AD203B41FA5}">
                      <a16:colId xmlns:a16="http://schemas.microsoft.com/office/drawing/2014/main" val="2751685555"/>
                    </a:ext>
                  </a:extLst>
                </a:gridCol>
              </a:tblGrid>
              <a:tr h="379495">
                <a:tc>
                  <a:txBody>
                    <a:bodyPr/>
                    <a:lstStyle/>
                    <a:p>
                      <a:pPr algn="ctr" rtl="0"/>
                      <a:r>
                        <a:rPr lang="en-US" dirty="0"/>
                        <a:t>Zombie Player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dirty="0"/>
                        <a:t>Light Player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dirty="0"/>
                        <a:t>Game Board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94583991"/>
                  </a:ext>
                </a:extLst>
              </a:tr>
              <a:tr h="379495">
                <a:tc rowSpan="4">
                  <a:txBody>
                    <a:bodyPr/>
                    <a:lstStyle/>
                    <a:p>
                      <a:pPr algn="ctr" rtl="0"/>
                      <a:r>
                        <a:rPr lang="en-US" dirty="0"/>
                        <a:t>DDQN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dirty="0"/>
                        <a:t>Single Action</a:t>
                      </a:r>
                      <a:endParaRPr lang="he-IL" dirty="0"/>
                    </a:p>
                  </a:txBody>
                  <a:tcPr anchor="ctr"/>
                </a:tc>
                <a:tc rowSpan="4">
                  <a:txBody>
                    <a:bodyPr/>
                    <a:lstStyle/>
                    <a:p>
                      <a:pPr algn="ctr" rtl="0"/>
                      <a:r>
                        <a:rPr lang="en-US" dirty="0"/>
                        <a:t>10x10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39138582"/>
                  </a:ext>
                </a:extLst>
              </a:tr>
              <a:tr h="379495">
                <a:tc vMerge="1">
                  <a:txBody>
                    <a:bodyPr/>
                    <a:lstStyle/>
                    <a:p>
                      <a:pPr algn="ctr" rtl="0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dirty="0"/>
                        <a:t>Double Action</a:t>
                      </a:r>
                      <a:endParaRPr lang="he-IL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l" rtl="0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3209575"/>
                  </a:ext>
                </a:extLst>
              </a:tr>
              <a:tr h="379495">
                <a:tc vMerge="1">
                  <a:txBody>
                    <a:bodyPr/>
                    <a:lstStyle/>
                    <a:p>
                      <a:pPr algn="ctr" rtl="0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dirty="0"/>
                        <a:t>Uniform</a:t>
                      </a:r>
                      <a:endParaRPr lang="he-IL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877517"/>
                  </a:ext>
                </a:extLst>
              </a:tr>
              <a:tr h="379495">
                <a:tc vMerge="1">
                  <a:txBody>
                    <a:bodyPr/>
                    <a:lstStyle/>
                    <a:p>
                      <a:pPr algn="ctr" rtl="0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dirty="0"/>
                        <a:t>Gaussian</a:t>
                      </a:r>
                      <a:endParaRPr lang="he-IL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l" rtl="0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3721815"/>
                  </a:ext>
                </a:extLst>
              </a:tr>
              <a:tr h="379495">
                <a:tc rowSpan="4">
                  <a:txBody>
                    <a:bodyPr/>
                    <a:lstStyle/>
                    <a:p>
                      <a:pPr algn="ctr" rtl="0"/>
                      <a:r>
                        <a:rPr lang="en-US" dirty="0"/>
                        <a:t>DDQN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dirty="0"/>
                        <a:t>Single Action</a:t>
                      </a:r>
                      <a:endParaRPr lang="he-IL" dirty="0"/>
                    </a:p>
                  </a:txBody>
                  <a:tcPr anchor="ctr"/>
                </a:tc>
                <a:tc rowSpan="4">
                  <a:txBody>
                    <a:bodyPr/>
                    <a:lstStyle/>
                    <a:p>
                      <a:pPr algn="ctr" rtl="0"/>
                      <a:r>
                        <a:rPr lang="en-US" dirty="0"/>
                        <a:t>20x20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51055345"/>
                  </a:ext>
                </a:extLst>
              </a:tr>
              <a:tr h="379495">
                <a:tc vMerge="1">
                  <a:txBody>
                    <a:bodyPr/>
                    <a:lstStyle/>
                    <a:p>
                      <a:pPr algn="ctr" rtl="0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dirty="0"/>
                        <a:t>Double Action</a:t>
                      </a:r>
                      <a:endParaRPr lang="he-IL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l" rtl="0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1010559"/>
                  </a:ext>
                </a:extLst>
              </a:tr>
              <a:tr h="379495">
                <a:tc vMerge="1">
                  <a:txBody>
                    <a:bodyPr/>
                    <a:lstStyle/>
                    <a:p>
                      <a:pPr algn="ctr" rtl="0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dirty="0"/>
                        <a:t>Uniform</a:t>
                      </a:r>
                      <a:endParaRPr lang="he-IL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0667002"/>
                  </a:ext>
                </a:extLst>
              </a:tr>
              <a:tr h="379495">
                <a:tc vMerge="1">
                  <a:txBody>
                    <a:bodyPr/>
                    <a:lstStyle/>
                    <a:p>
                      <a:pPr algn="ctr" rtl="0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dirty="0"/>
                        <a:t>Gaussian</a:t>
                      </a:r>
                      <a:endParaRPr lang="he-IL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l" rtl="0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5586377"/>
                  </a:ext>
                </a:extLst>
              </a:tr>
              <a:tr h="379495">
                <a:tc rowSpan="4">
                  <a:txBody>
                    <a:bodyPr/>
                    <a:lstStyle/>
                    <a:p>
                      <a:pPr algn="ctr" rtl="0"/>
                      <a:r>
                        <a:rPr lang="en-US" dirty="0"/>
                        <a:t>DDQN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dirty="0"/>
                        <a:t>Single Action</a:t>
                      </a:r>
                      <a:endParaRPr lang="he-IL" dirty="0"/>
                    </a:p>
                  </a:txBody>
                  <a:tcPr anchor="ctr"/>
                </a:tc>
                <a:tc rowSpan="4">
                  <a:txBody>
                    <a:bodyPr/>
                    <a:lstStyle/>
                    <a:p>
                      <a:pPr algn="ctr" rtl="0"/>
                      <a:r>
                        <a:rPr lang="en-US" dirty="0"/>
                        <a:t>30x30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46476614"/>
                  </a:ext>
                </a:extLst>
              </a:tr>
              <a:tr h="379495">
                <a:tc vMerge="1">
                  <a:txBody>
                    <a:bodyPr/>
                    <a:lstStyle/>
                    <a:p>
                      <a:pPr algn="ctr" rtl="0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dirty="0"/>
                        <a:t>Double Action</a:t>
                      </a:r>
                      <a:endParaRPr lang="he-IL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l" rtl="0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8283284"/>
                  </a:ext>
                </a:extLst>
              </a:tr>
              <a:tr h="379495">
                <a:tc vMerge="1">
                  <a:txBody>
                    <a:bodyPr/>
                    <a:lstStyle/>
                    <a:p>
                      <a:pPr algn="ctr" rtl="0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dirty="0"/>
                        <a:t>Uniform</a:t>
                      </a:r>
                      <a:endParaRPr lang="he-IL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3132329"/>
                  </a:ext>
                </a:extLst>
              </a:tr>
              <a:tr h="379495">
                <a:tc vMerge="1">
                  <a:txBody>
                    <a:bodyPr/>
                    <a:lstStyle/>
                    <a:p>
                      <a:pPr algn="ctr" rtl="0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dirty="0"/>
                        <a:t>Gaussian</a:t>
                      </a:r>
                      <a:endParaRPr lang="he-IL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l" rtl="0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00584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71415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8F2B86-256E-4D6B-B44A-8A7866C13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goal</a:t>
            </a:r>
            <a:endParaRPr lang="he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09FB69-8C94-45FE-BEE7-90E00C0C6E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dirty="0"/>
              <a:t>Build </a:t>
            </a:r>
            <a:r>
              <a:rPr lang="en-US" u="sng" dirty="0"/>
              <a:t>learning agents</a:t>
            </a:r>
            <a:r>
              <a:rPr lang="en-US" dirty="0"/>
              <a:t> to play the game of </a:t>
            </a:r>
            <a:r>
              <a:rPr lang="en-US" u="sng" dirty="0"/>
              <a:t>Light against Zombies</a:t>
            </a:r>
            <a:endParaRPr lang="he-IL" u="sng" dirty="0"/>
          </a:p>
        </p:txBody>
      </p:sp>
    </p:spTree>
    <p:extLst>
      <p:ext uri="{BB962C8B-B14F-4D97-AF65-F5344CB8AC3E}">
        <p14:creationId xmlns:p14="http://schemas.microsoft.com/office/powerpoint/2010/main" val="541191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05DD9-A050-4AA9-958D-893463276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Double deep q-learning evaluation process</a:t>
            </a:r>
            <a:endParaRPr lang="he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AB2385-8183-4A5C-803F-416B01EF97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3389" y="2188906"/>
            <a:ext cx="10702656" cy="3541714"/>
          </a:xfrm>
        </p:spPr>
        <p:txBody>
          <a:bodyPr>
            <a:normAutofit/>
          </a:bodyPr>
          <a:lstStyle/>
          <a:p>
            <a:pPr marL="0" indent="0" algn="l" rtl="0">
              <a:buNone/>
            </a:pPr>
            <a:r>
              <a:rPr lang="en-US" dirty="0"/>
              <a:t>1. Estimate success of the DDQN agent by Average Test Score</a:t>
            </a:r>
          </a:p>
          <a:p>
            <a:pPr marL="0" indent="0" algn="l" rtl="0">
              <a:buNone/>
            </a:pPr>
            <a:r>
              <a:rPr lang="en-US" dirty="0"/>
              <a:t>2. Choose the best sets of parameters</a:t>
            </a:r>
          </a:p>
          <a:p>
            <a:pPr marL="0" indent="0" algn="l" rtl="0">
              <a:buNone/>
            </a:pPr>
            <a:r>
              <a:rPr lang="en-US" dirty="0"/>
              <a:t>3. Compare the results of the best agents over different boards</a:t>
            </a:r>
          </a:p>
        </p:txBody>
      </p:sp>
    </p:spTree>
    <p:extLst>
      <p:ext uri="{BB962C8B-B14F-4D97-AF65-F5344CB8AC3E}">
        <p14:creationId xmlns:p14="http://schemas.microsoft.com/office/powerpoint/2010/main" val="24547447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687C04-419C-4270-B90B-3191E5274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8261" y="435638"/>
            <a:ext cx="9905998" cy="1478570"/>
          </a:xfrm>
        </p:spPr>
        <p:txBody>
          <a:bodyPr/>
          <a:lstStyle/>
          <a:p>
            <a:r>
              <a:rPr lang="en-US" dirty="0"/>
              <a:t>Example of a single evaluation</a:t>
            </a:r>
            <a:endParaRPr lang="he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DADC15-1AAB-484C-95EA-2537E9C7B9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8261" y="1914208"/>
            <a:ext cx="9905999" cy="3541714"/>
          </a:xfrm>
        </p:spPr>
        <p:txBody>
          <a:bodyPr/>
          <a:lstStyle/>
          <a:p>
            <a:pPr algn="l" rtl="0"/>
            <a:r>
              <a:rPr lang="en-US" dirty="0"/>
              <a:t>For each scenario (Ex. DDQN as Zombie and Single Action Agent as Light), the framework produces the following “Reward per episode” graph: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65C526-04A8-475C-A212-021C2AB0708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28"/>
          <a:stretch/>
        </p:blipFill>
        <p:spPr>
          <a:xfrm>
            <a:off x="3977957" y="3086099"/>
            <a:ext cx="4664202" cy="3458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565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>
            <a:extLst>
              <a:ext uri="{FF2B5EF4-FFF2-40B4-BE49-F238E27FC236}">
                <a16:creationId xmlns:a16="http://schemas.microsoft.com/office/drawing/2014/main" id="{02B5836C-6646-4A5D-9634-53E5AE52F1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4674" y="4238652"/>
            <a:ext cx="2913214" cy="2291121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DBC04BE4-841A-4089-B100-DA99490993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199" y="4215780"/>
            <a:ext cx="2913213" cy="229112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842EB8-27EE-4B8E-A665-0ECCEC207E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351099"/>
            <a:ext cx="9905998" cy="1478570"/>
          </a:xfrm>
        </p:spPr>
        <p:txBody>
          <a:bodyPr/>
          <a:lstStyle/>
          <a:p>
            <a:r>
              <a:rPr lang="en-US" dirty="0"/>
              <a:t>Example of a single evaluation</a:t>
            </a:r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Content Placeholder 2">
                <a:extLst>
                  <a:ext uri="{FF2B5EF4-FFF2-40B4-BE49-F238E27FC236}">
                    <a16:creationId xmlns:a16="http://schemas.microsoft.com/office/drawing/2014/main" id="{94487073-E2D1-47C7-9459-8AC2ECCC29B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07720" y="1779557"/>
                <a:ext cx="7450881" cy="2237909"/>
              </a:xfrm>
            </p:spPr>
            <p:txBody>
              <a:bodyPr>
                <a:normAutofit/>
              </a:bodyPr>
              <a:lstStyle/>
              <a:p>
                <a:pPr algn="l" rtl="0"/>
                <a:r>
                  <a:rPr lang="en-US" dirty="0"/>
                  <a:t>Considering the scenario of DDQN as Zombie vs. Single Action Agent as Light on top a board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10</m:t>
                    </m:r>
                  </m:oMath>
                </a14:m>
                <a:r>
                  <a:rPr lang="en-US" dirty="0"/>
                  <a:t>:</a:t>
                </a:r>
              </a:p>
              <a:p>
                <a:pPr lvl="1" algn="l" rtl="0"/>
                <a:r>
                  <a:rPr lang="en-US" dirty="0"/>
                  <a:t>First, repeat the scenario several times</a:t>
                </a:r>
              </a:p>
              <a:p>
                <a:pPr lvl="1" algn="l" rtl="0"/>
                <a:r>
                  <a:rPr lang="en-US" dirty="0"/>
                  <a:t>Second, get the average of test rewards</a:t>
                </a:r>
              </a:p>
            </p:txBody>
          </p:sp>
        </mc:Choice>
        <mc:Fallback xmlns="">
          <p:sp>
            <p:nvSpPr>
              <p:cNvPr id="65" name="Content Placeholder 2">
                <a:extLst>
                  <a:ext uri="{FF2B5EF4-FFF2-40B4-BE49-F238E27FC236}">
                    <a16:creationId xmlns:a16="http://schemas.microsoft.com/office/drawing/2014/main" id="{94487073-E2D1-47C7-9459-8AC2ECCC29B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07720" y="1779557"/>
                <a:ext cx="7450881" cy="2237909"/>
              </a:xfrm>
              <a:blipFill>
                <a:blip r:embed="rId5"/>
                <a:stretch>
                  <a:fillRect l="-1635" t="-3815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Oval 9">
            <a:extLst>
              <a:ext uri="{FF2B5EF4-FFF2-40B4-BE49-F238E27FC236}">
                <a16:creationId xmlns:a16="http://schemas.microsoft.com/office/drawing/2014/main" id="{81233142-BD63-4B01-8A12-F99F00D1FF57}"/>
              </a:ext>
            </a:extLst>
          </p:cNvPr>
          <p:cNvSpPr/>
          <p:nvPr/>
        </p:nvSpPr>
        <p:spPr>
          <a:xfrm>
            <a:off x="6444287" y="4238652"/>
            <a:ext cx="749262" cy="492174"/>
          </a:xfrm>
          <a:prstGeom prst="ellipse">
            <a:avLst/>
          </a:prstGeom>
          <a:noFill/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001ABD4-DE27-4279-A406-EBDEB487E771}"/>
              </a:ext>
            </a:extLst>
          </p:cNvPr>
          <p:cNvCxnSpPr>
            <a:cxnSpLocks/>
            <a:stCxn id="10" idx="6"/>
            <a:endCxn id="35" idx="0"/>
          </p:cNvCxnSpPr>
          <p:nvPr/>
        </p:nvCxnSpPr>
        <p:spPr>
          <a:xfrm>
            <a:off x="7193549" y="4484739"/>
            <a:ext cx="1210305" cy="1068996"/>
          </a:xfrm>
          <a:prstGeom prst="straightConnector1">
            <a:avLst/>
          </a:prstGeom>
          <a:ln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21B0F8AB-5337-4556-86F8-30FDD45E4BE1}"/>
              </a:ext>
            </a:extLst>
          </p:cNvPr>
          <p:cNvSpPr txBox="1"/>
          <p:nvPr/>
        </p:nvSpPr>
        <p:spPr>
          <a:xfrm>
            <a:off x="9981172" y="5580065"/>
            <a:ext cx="1264195" cy="461665"/>
          </a:xfrm>
          <a:prstGeom prst="rect">
            <a:avLst/>
          </a:prstGeom>
          <a:noFill/>
          <a:ln>
            <a:noFill/>
          </a:ln>
        </p:spPr>
        <p:txBody>
          <a:bodyPr wrap="square" rtlCol="1">
            <a:spAutoFit/>
          </a:bodyPr>
          <a:lstStyle/>
          <a:p>
            <a:r>
              <a:rPr lang="en-US" sz="2400" dirty="0"/>
              <a:t>19.99</a:t>
            </a:r>
            <a:endParaRPr lang="he-IL" sz="2400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1A682C8E-E5B8-4036-97D4-3523FC830798}"/>
              </a:ext>
            </a:extLst>
          </p:cNvPr>
          <p:cNvSpPr/>
          <p:nvPr/>
        </p:nvSpPr>
        <p:spPr>
          <a:xfrm>
            <a:off x="2814481" y="4238652"/>
            <a:ext cx="749262" cy="492174"/>
          </a:xfrm>
          <a:prstGeom prst="ellipse">
            <a:avLst/>
          </a:prstGeom>
          <a:noFill/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93CBC7D-066E-49A7-BB17-061A536C874D}"/>
              </a:ext>
            </a:extLst>
          </p:cNvPr>
          <p:cNvCxnSpPr>
            <a:cxnSpLocks/>
            <a:stCxn id="24" idx="6"/>
            <a:endCxn id="35" idx="1"/>
          </p:cNvCxnSpPr>
          <p:nvPr/>
        </p:nvCxnSpPr>
        <p:spPr>
          <a:xfrm>
            <a:off x="3563743" y="4484739"/>
            <a:ext cx="4044065" cy="1330606"/>
          </a:xfrm>
          <a:prstGeom prst="straightConnector1">
            <a:avLst/>
          </a:prstGeom>
          <a:ln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869BEE90-C41D-4B40-8C0B-F112A8F03CCC}"/>
              </a:ext>
            </a:extLst>
          </p:cNvPr>
          <p:cNvSpPr/>
          <p:nvPr/>
        </p:nvSpPr>
        <p:spPr>
          <a:xfrm>
            <a:off x="9938043" y="5553735"/>
            <a:ext cx="1040934" cy="547378"/>
          </a:xfrm>
          <a:prstGeom prst="ellipse">
            <a:avLst/>
          </a:prstGeom>
          <a:noFill/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7082E38-485A-4DE4-B2DB-FB1D708D861F}"/>
              </a:ext>
            </a:extLst>
          </p:cNvPr>
          <p:cNvSpPr txBox="1"/>
          <p:nvPr/>
        </p:nvSpPr>
        <p:spPr>
          <a:xfrm>
            <a:off x="7607808" y="5553735"/>
            <a:ext cx="1592091" cy="523220"/>
          </a:xfrm>
          <a:prstGeom prst="rect">
            <a:avLst/>
          </a:prstGeom>
          <a:noFill/>
          <a:ln>
            <a:solidFill>
              <a:schemeClr val="bg2">
                <a:lumMod val="40000"/>
                <a:lumOff val="60000"/>
              </a:schemeClr>
            </a:solidFill>
          </a:ln>
        </p:spPr>
        <p:txBody>
          <a:bodyPr wrap="square" rtlCol="1">
            <a:spAutoFit/>
          </a:bodyPr>
          <a:lstStyle/>
          <a:p>
            <a:pPr algn="ctr"/>
            <a:r>
              <a:rPr lang="en-US" sz="2800"/>
              <a:t>Average</a:t>
            </a:r>
            <a:endParaRPr lang="he-IL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34E3AE6-DBFA-44F3-B2DE-A30C78ED5154}"/>
                  </a:ext>
                </a:extLst>
              </p:cNvPr>
              <p:cNvSpPr txBox="1"/>
              <p:nvPr/>
            </p:nvSpPr>
            <p:spPr>
              <a:xfrm>
                <a:off x="8955842" y="5553735"/>
                <a:ext cx="1241862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i="1" dirty="0">
                          <a:latin typeface="Cambria Math" panose="02040503050406030204" pitchFamily="18" charset="0"/>
                        </a:rPr>
                        <m:t>&gt;</m:t>
                      </m:r>
                    </m:oMath>
                  </m:oMathPara>
                </a14:m>
                <a:endParaRPr lang="he-IL" sz="28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34E3AE6-DBFA-44F3-B2DE-A30C78ED51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5842" y="5553735"/>
                <a:ext cx="1241862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4" name="Group 63">
            <a:extLst>
              <a:ext uri="{FF2B5EF4-FFF2-40B4-BE49-F238E27FC236}">
                <a16:creationId xmlns:a16="http://schemas.microsoft.com/office/drawing/2014/main" id="{7A369BB1-9434-40A2-AC22-45AE2D56A71A}"/>
              </a:ext>
            </a:extLst>
          </p:cNvPr>
          <p:cNvGrpSpPr/>
          <p:nvPr/>
        </p:nvGrpSpPr>
        <p:grpSpPr>
          <a:xfrm>
            <a:off x="8136376" y="958919"/>
            <a:ext cx="3835066" cy="2444767"/>
            <a:chOff x="8145534" y="546636"/>
            <a:chExt cx="3835066" cy="2444767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E9E442C8-22D0-4D2E-8CFD-1AF6A102CFA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29747" t="-6811" r="-7122" b="58439"/>
            <a:stretch/>
          </p:blipFill>
          <p:spPr>
            <a:xfrm>
              <a:off x="8145534" y="546636"/>
              <a:ext cx="3835066" cy="2444767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EC2FA476-0145-4932-8380-E2F023B391BE}"/>
                </a:ext>
              </a:extLst>
            </p:cNvPr>
            <p:cNvCxnSpPr/>
            <p:nvPr/>
          </p:nvCxnSpPr>
          <p:spPr>
            <a:xfrm>
              <a:off x="8540496" y="1616770"/>
              <a:ext cx="1225296" cy="0"/>
            </a:xfrm>
            <a:prstGeom prst="line">
              <a:avLst/>
            </a:prstGeom>
            <a:ln w="38100">
              <a:solidFill>
                <a:srgbClr val="DF2121"/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29EDAF8A-79FA-45FD-94E7-ED45F5E26A65}"/>
                </a:ext>
              </a:extLst>
            </p:cNvPr>
            <p:cNvCxnSpPr/>
            <p:nvPr/>
          </p:nvCxnSpPr>
          <p:spPr>
            <a:xfrm>
              <a:off x="10441048" y="2189794"/>
              <a:ext cx="691648" cy="0"/>
            </a:xfrm>
            <a:prstGeom prst="line">
              <a:avLst/>
            </a:prstGeom>
            <a:ln w="38100">
              <a:solidFill>
                <a:srgbClr val="DF2121"/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321279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C43A56-0BED-4F00-BB58-F4653A6DD5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DDQN as the zombie player</a:t>
            </a:r>
            <a:endParaRPr lang="he-IL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36EF1A-35E7-44C8-943E-E628BF36EFC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algn="l" rtl="0"/>
            <a:r>
              <a:rPr lang="en-US" dirty="0"/>
              <a:t>Goal – Maximize Total Reward - Maximize Zombies survive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41586564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1D0678-6D60-485F-AF78-6EECB8B793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6303" y="373343"/>
            <a:ext cx="9905998" cy="1478570"/>
          </a:xfrm>
        </p:spPr>
        <p:txBody>
          <a:bodyPr/>
          <a:lstStyle/>
          <a:p>
            <a:r>
              <a:rPr lang="en-US" dirty="0"/>
              <a:t>choosing optimal parameters</a:t>
            </a:r>
            <a:endParaRPr lang="he-IL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0A4EFD-AA97-45B0-8154-B075DC53B217}"/>
              </a:ext>
            </a:extLst>
          </p:cNvPr>
          <p:cNvSpPr txBox="1">
            <a:spLocks/>
          </p:cNvSpPr>
          <p:nvPr/>
        </p:nvSpPr>
        <p:spPr>
          <a:xfrm>
            <a:off x="976821" y="2260924"/>
            <a:ext cx="4954587" cy="3115748"/>
          </a:xfrm>
          <a:prstGeom prst="rect">
            <a:avLst/>
          </a:prstGeom>
        </p:spPr>
        <p:txBody>
          <a:bodyPr/>
          <a:lstStyle>
            <a:lvl1pPr marL="228600" indent="-228600" algn="r" defTabSz="914400" rtl="1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r" defTabSz="914400" rtl="1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914400" rtl="1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914400" rtl="1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914400" rtl="1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rtl="0"/>
            <a:r>
              <a:rPr lang="en-US" dirty="0"/>
              <a:t>DDQN agent vs. Single Action Agent</a:t>
            </a:r>
          </a:p>
          <a:p>
            <a:pPr algn="l" rtl="0"/>
            <a:r>
              <a:rPr lang="en-US" dirty="0"/>
              <a:t>Board of 10x10</a:t>
            </a:r>
          </a:p>
          <a:p>
            <a:pPr algn="l" rtl="0"/>
            <a:r>
              <a:rPr lang="en-US" dirty="0"/>
              <a:t>Max reward of 20, by the fixed parameter of “Zombies per Game”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D92C50-252F-4AC5-BACB-FA8CAD65770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33" t="6933" r="67161" b="62133"/>
          <a:stretch/>
        </p:blipFill>
        <p:spPr>
          <a:xfrm>
            <a:off x="6408826" y="2085963"/>
            <a:ext cx="3808429" cy="3891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577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842EB8-27EE-4B8E-A665-0ECCEC207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choosing optimal parameters</a:t>
            </a:r>
            <a:endParaRPr lang="he-IL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DA1C58D-B4ED-40F0-956D-A7044D24CCC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33" t="6933" b="62133"/>
          <a:stretch/>
        </p:blipFill>
        <p:spPr>
          <a:xfrm>
            <a:off x="746013" y="2735302"/>
            <a:ext cx="10696798" cy="276148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E493F8A-2747-4F2B-81D2-46F2EDC2E4F3}"/>
              </a:ext>
            </a:extLst>
          </p:cNvPr>
          <p:cNvSpPr txBox="1"/>
          <p:nvPr/>
        </p:nvSpPr>
        <p:spPr>
          <a:xfrm>
            <a:off x="1278226" y="1954529"/>
            <a:ext cx="693059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DDQN vs. all Simple Agents – board of 10x10:</a:t>
            </a:r>
            <a:endParaRPr lang="he-IL" sz="2400" dirty="0"/>
          </a:p>
        </p:txBody>
      </p:sp>
    </p:spTree>
    <p:extLst>
      <p:ext uri="{BB962C8B-B14F-4D97-AF65-F5344CB8AC3E}">
        <p14:creationId xmlns:p14="http://schemas.microsoft.com/office/powerpoint/2010/main" val="8775548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C200FFE-6831-4863-AE75-C636272BDF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9" y="0"/>
            <a:ext cx="9144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8160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6343DC-05DF-4BB3-9BE2-4B8A48A0D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Discussion</a:t>
            </a:r>
            <a:endParaRPr lang="he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E431FE-FB56-4564-887C-4067ECD3B8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976318"/>
            <a:ext cx="10202324" cy="4562504"/>
          </a:xfrm>
        </p:spPr>
        <p:txBody>
          <a:bodyPr>
            <a:normAutofit/>
          </a:bodyPr>
          <a:lstStyle/>
          <a:p>
            <a:pPr algn="l" rtl="0"/>
            <a:r>
              <a:rPr lang="en-US" dirty="0"/>
              <a:t>Overall, it seems that the DDQN agent manages to overcome its competitors in most of the scenarios:</a:t>
            </a:r>
          </a:p>
          <a:p>
            <a:pPr lvl="1" algn="l" rtl="0"/>
            <a:r>
              <a:rPr lang="en-US" dirty="0"/>
              <a:t>Achieving optimal reward competing Single and Double Action Agents with most of the configurations, on top all boards</a:t>
            </a:r>
          </a:p>
          <a:p>
            <a:pPr lvl="1" algn="l" rtl="0"/>
            <a:r>
              <a:rPr lang="en-US" dirty="0"/>
              <a:t>Achieving 17+ average reward competing the Gaussian Agent on all boards, without achieving optimal reward in any scenario</a:t>
            </a:r>
          </a:p>
          <a:p>
            <a:pPr algn="l" rtl="0"/>
            <a:r>
              <a:rPr lang="en-US" dirty="0"/>
              <a:t>However, the DDQN agent seems to encounter difficulties when faced with the Uniform Agent – managing to achieve average reward of 12-14</a:t>
            </a:r>
          </a:p>
        </p:txBody>
      </p:sp>
    </p:spTree>
    <p:extLst>
      <p:ext uri="{BB962C8B-B14F-4D97-AF65-F5344CB8AC3E}">
        <p14:creationId xmlns:p14="http://schemas.microsoft.com/office/powerpoint/2010/main" val="38508995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6343DC-05DF-4BB3-9BE2-4B8A48A0D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Discussion</a:t>
            </a:r>
            <a:endParaRPr lang="he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E431FE-FB56-4564-887C-4067ECD3B8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3250" y="1864175"/>
            <a:ext cx="10202324" cy="4562504"/>
          </a:xfrm>
        </p:spPr>
        <p:txBody>
          <a:bodyPr>
            <a:normAutofit/>
          </a:bodyPr>
          <a:lstStyle/>
          <a:p>
            <a:pPr algn="l" rtl="0"/>
            <a:r>
              <a:rPr lang="en-US" dirty="0"/>
              <a:t>While Competing against both the Random Agents, the DDQN Agent gets approximately same average reward over all three boards</a:t>
            </a:r>
          </a:p>
          <a:p>
            <a:pPr algn="l" rtl="0"/>
            <a:r>
              <a:rPr lang="en-US" dirty="0"/>
              <a:t>Perhaps more learning episodes would make a change here?</a:t>
            </a:r>
          </a:p>
          <a:p>
            <a:pPr algn="l" rtl="0"/>
            <a:r>
              <a:rPr lang="en-US" dirty="0"/>
              <a:t>Keep in mind that the highest reward against the Uniform Agent as light player is 15 – calculated by an agent which picks the best action exclusively (places zombies at the first row)</a:t>
            </a:r>
          </a:p>
          <a:p>
            <a:pPr algn="l" rtl="0"/>
            <a:r>
              <a:rPr lang="en-US" dirty="0"/>
              <a:t>To settle the issue, I ran multiple scenarios of the same configuration, DDQN Agent vs. Uniform Agent, this time with 1800 learning episodes and 200 test episodes – all cases yield to the same average test reward of around 12</a:t>
            </a:r>
          </a:p>
        </p:txBody>
      </p:sp>
    </p:spTree>
    <p:extLst>
      <p:ext uri="{BB962C8B-B14F-4D97-AF65-F5344CB8AC3E}">
        <p14:creationId xmlns:p14="http://schemas.microsoft.com/office/powerpoint/2010/main" val="32119807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372472-A351-4F7E-9BC4-D1B680BA2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14680"/>
            <a:ext cx="9905998" cy="1478570"/>
          </a:xfrm>
        </p:spPr>
        <p:txBody>
          <a:bodyPr/>
          <a:lstStyle/>
          <a:p>
            <a:r>
              <a:rPr lang="en-US" dirty="0"/>
              <a:t>DDQN plays zombie - Best configurations*</a:t>
            </a:r>
            <a:endParaRPr lang="he-IL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56825B0-F03C-4D2E-AD3F-371A80593B0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40127803"/>
              </p:ext>
            </p:extLst>
          </p:nvPr>
        </p:nvGraphicFramePr>
        <p:xfrm>
          <a:off x="1772553" y="1344670"/>
          <a:ext cx="8643715" cy="4933435"/>
        </p:xfrm>
        <a:graphic>
          <a:graphicData uri="http://schemas.openxmlformats.org/drawingml/2006/table">
            <a:tbl>
              <a:tblPr firstRow="1" bandRow="1">
                <a:tableStyleId>{35758FB7-9AC5-4552-8A53-C91805E547FA}</a:tableStyleId>
              </a:tblPr>
              <a:tblGrid>
                <a:gridCol w="1720884">
                  <a:extLst>
                    <a:ext uri="{9D8B030D-6E8A-4147-A177-3AD203B41FA5}">
                      <a16:colId xmlns:a16="http://schemas.microsoft.com/office/drawing/2014/main" val="858290143"/>
                    </a:ext>
                  </a:extLst>
                </a:gridCol>
                <a:gridCol w="1641600">
                  <a:extLst>
                    <a:ext uri="{9D8B030D-6E8A-4147-A177-3AD203B41FA5}">
                      <a16:colId xmlns:a16="http://schemas.microsoft.com/office/drawing/2014/main" val="1438140627"/>
                    </a:ext>
                  </a:extLst>
                </a:gridCol>
                <a:gridCol w="1467929">
                  <a:extLst>
                    <a:ext uri="{9D8B030D-6E8A-4147-A177-3AD203B41FA5}">
                      <a16:colId xmlns:a16="http://schemas.microsoft.com/office/drawing/2014/main" val="3591085594"/>
                    </a:ext>
                  </a:extLst>
                </a:gridCol>
                <a:gridCol w="1550479">
                  <a:extLst>
                    <a:ext uri="{9D8B030D-6E8A-4147-A177-3AD203B41FA5}">
                      <a16:colId xmlns:a16="http://schemas.microsoft.com/office/drawing/2014/main" val="1993991516"/>
                    </a:ext>
                  </a:extLst>
                </a:gridCol>
                <a:gridCol w="2262823">
                  <a:extLst>
                    <a:ext uri="{9D8B030D-6E8A-4147-A177-3AD203B41FA5}">
                      <a16:colId xmlns:a16="http://schemas.microsoft.com/office/drawing/2014/main" val="1864289781"/>
                    </a:ext>
                  </a:extLst>
                </a:gridCol>
              </a:tblGrid>
              <a:tr h="379495">
                <a:tc>
                  <a:txBody>
                    <a:bodyPr/>
                    <a:lstStyle/>
                    <a:p>
                      <a:pPr algn="ctr" rtl="0"/>
                      <a:r>
                        <a:rPr lang="en-US" dirty="0"/>
                        <a:t>Board size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dirty="0"/>
                        <a:t>Competitor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dirty="0"/>
                        <a:t>Memory Size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dirty="0"/>
                        <a:t>Target Update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dirty="0"/>
                        <a:t>Average Test Reward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94583991"/>
                  </a:ext>
                </a:extLst>
              </a:tr>
              <a:tr h="379495">
                <a:tc rowSpan="4">
                  <a:txBody>
                    <a:bodyPr/>
                    <a:lstStyle/>
                    <a:p>
                      <a:pPr algn="ctr" rtl="0"/>
                      <a:r>
                        <a:rPr lang="en-US" dirty="0"/>
                        <a:t>10x10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dirty="0"/>
                        <a:t>Single Action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he-IL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he-IL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750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he-IL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739138582"/>
                  </a:ext>
                </a:extLst>
              </a:tr>
              <a:tr h="379495">
                <a:tc vMerge="1">
                  <a:txBody>
                    <a:bodyPr/>
                    <a:lstStyle/>
                    <a:p>
                      <a:pPr algn="l" rtl="0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dirty="0"/>
                        <a:t>Double Action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he-IL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he-IL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he-IL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19.98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73209575"/>
                  </a:ext>
                </a:extLst>
              </a:tr>
              <a:tr h="379495">
                <a:tc v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>
                          <a:solidFill>
                            <a:schemeClr val="bg1"/>
                          </a:solidFill>
                        </a:rPr>
                        <a:t>Uniform</a:t>
                      </a:r>
                      <a:endParaRPr lang="he-IL" sz="18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he-IL" sz="18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4000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he-IL" sz="18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1000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he-IL" sz="18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12.14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9877517"/>
                  </a:ext>
                </a:extLst>
              </a:tr>
              <a:tr h="379495">
                <a:tc vMerge="1">
                  <a:txBody>
                    <a:bodyPr/>
                    <a:lstStyle/>
                    <a:p>
                      <a:pPr algn="l" rtl="0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>
                          <a:solidFill>
                            <a:schemeClr val="bg1"/>
                          </a:solidFill>
                        </a:rPr>
                        <a:t>Gaussian</a:t>
                      </a:r>
                      <a:endParaRPr lang="he-IL" sz="18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he-IL" sz="18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3000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he-IL" sz="18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500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he-IL" sz="18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19.03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13721815"/>
                  </a:ext>
                </a:extLst>
              </a:tr>
              <a:tr h="379495">
                <a:tc rowSpan="4">
                  <a:txBody>
                    <a:bodyPr/>
                    <a:lstStyle/>
                    <a:p>
                      <a:pPr algn="ctr" rtl="0"/>
                      <a:r>
                        <a:rPr lang="en-US" dirty="0"/>
                        <a:t>20x20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dirty="0"/>
                        <a:t>Single Action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he-IL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he-IL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he-IL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51055345"/>
                  </a:ext>
                </a:extLst>
              </a:tr>
              <a:tr h="379495">
                <a:tc vMerge="1">
                  <a:txBody>
                    <a:bodyPr/>
                    <a:lstStyle/>
                    <a:p>
                      <a:pPr algn="l" rtl="0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dirty="0"/>
                        <a:t>Double Action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he-IL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he-IL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he-IL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19.99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91010559"/>
                  </a:ext>
                </a:extLst>
              </a:tr>
              <a:tr h="379495">
                <a:tc v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>
                          <a:solidFill>
                            <a:schemeClr val="bg1"/>
                          </a:solidFill>
                        </a:rPr>
                        <a:t>Uniform</a:t>
                      </a:r>
                      <a:endParaRPr lang="he-IL" sz="18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he-IL" sz="18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5000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he-IL" sz="18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750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he-IL" sz="18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13.85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90667002"/>
                  </a:ext>
                </a:extLst>
              </a:tr>
              <a:tr h="379495">
                <a:tc vMerge="1">
                  <a:txBody>
                    <a:bodyPr/>
                    <a:lstStyle/>
                    <a:p>
                      <a:pPr algn="l" rtl="0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>
                          <a:solidFill>
                            <a:schemeClr val="bg1"/>
                          </a:solidFill>
                        </a:rPr>
                        <a:t>Gaussian</a:t>
                      </a:r>
                      <a:endParaRPr lang="he-IL" sz="18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he-IL" sz="18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4000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he-IL" sz="18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1000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he-IL" sz="18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17.98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05586377"/>
                  </a:ext>
                </a:extLst>
              </a:tr>
              <a:tr h="379495">
                <a:tc rowSpan="4">
                  <a:txBody>
                    <a:bodyPr/>
                    <a:lstStyle/>
                    <a:p>
                      <a:pPr algn="ctr" rtl="0"/>
                      <a:r>
                        <a:rPr lang="en-US" dirty="0"/>
                        <a:t>30x30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dirty="0"/>
                        <a:t>Single Action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he-IL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he-IL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750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he-IL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46476614"/>
                  </a:ext>
                </a:extLst>
              </a:tr>
              <a:tr h="379495">
                <a:tc vMerge="1">
                  <a:txBody>
                    <a:bodyPr/>
                    <a:lstStyle/>
                    <a:p>
                      <a:pPr algn="l" rtl="0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dirty="0"/>
                        <a:t>Double Action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he-IL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he-IL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he-IL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19.99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878283284"/>
                  </a:ext>
                </a:extLst>
              </a:tr>
              <a:tr h="379495">
                <a:tc v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>
                          <a:solidFill>
                            <a:schemeClr val="bg1"/>
                          </a:solidFill>
                        </a:rPr>
                        <a:t>Uniform</a:t>
                      </a:r>
                      <a:endParaRPr lang="he-IL" sz="18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he-IL" sz="18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5000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he-IL" sz="18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750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he-IL" sz="18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12.18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03132329"/>
                  </a:ext>
                </a:extLst>
              </a:tr>
              <a:tr h="379495">
                <a:tc vMerge="1">
                  <a:txBody>
                    <a:bodyPr/>
                    <a:lstStyle/>
                    <a:p>
                      <a:pPr algn="l" rtl="0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>
                          <a:solidFill>
                            <a:schemeClr val="bg1"/>
                          </a:solidFill>
                        </a:rPr>
                        <a:t>Gaussian</a:t>
                      </a:r>
                      <a:endParaRPr lang="he-IL" sz="18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he-IL" sz="18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5000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he-IL" sz="18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750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he-IL" sz="18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17.82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20058494"/>
                  </a:ext>
                </a:extLst>
              </a:tr>
            </a:tbl>
          </a:graphicData>
        </a:graphic>
      </p:graphicFrame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09702FFE-6E24-40D7-9B1D-9B65964646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41412" y="6426685"/>
            <a:ext cx="6859588" cy="365125"/>
          </a:xfrm>
        </p:spPr>
        <p:txBody>
          <a:bodyPr/>
          <a:lstStyle/>
          <a:p>
            <a:r>
              <a:rPr lang="en-US" dirty="0"/>
              <a:t>* - In cases where the same result was obtained for several scenarios, the best chosen arbitrarily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716564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817EAE-94BC-4F48-903E-BF41D9415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Game Environment</a:t>
            </a:r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8C60339-C1C0-4F9D-953D-9CEC6DCD930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1413" y="1850200"/>
                <a:ext cx="9675939" cy="3482938"/>
              </a:xfrm>
            </p:spPr>
            <p:txBody>
              <a:bodyPr>
                <a:normAutofit/>
              </a:bodyPr>
              <a:lstStyle/>
              <a:p>
                <a:pPr algn="l" rtl="0"/>
                <a:r>
                  <a:rPr lang="en-US" dirty="0"/>
                  <a:t>Board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cells</a:t>
                </a:r>
              </a:p>
              <a:p>
                <a:pPr algn="l" rtl="0"/>
                <a:r>
                  <a:rPr lang="en-US" dirty="0"/>
                  <a:t>State space</a:t>
                </a:r>
              </a:p>
              <a:p>
                <a:pPr lvl="1" algn="l" rtl="0"/>
                <a:r>
                  <a:rPr lang="en-US" dirty="0"/>
                  <a:t>Zombie Player - zombies’ positions </a:t>
                </a:r>
              </a:p>
              <a:p>
                <a:pPr lvl="1" algn="l" rtl="0"/>
                <a:r>
                  <a:rPr lang="en-US" dirty="0"/>
                  <a:t>Light Player - zombies’ positions and hit points</a:t>
                </a:r>
              </a:p>
              <a:p>
                <a:pPr algn="l" rtl="0"/>
                <a:r>
                  <a:rPr lang="en-US" dirty="0"/>
                  <a:t>Action space</a:t>
                </a:r>
              </a:p>
              <a:p>
                <a:pPr lvl="1" algn="l" rtl="0"/>
                <a:r>
                  <a:rPr lang="en-US" dirty="0"/>
                  <a:t>Zombie Player – starting position* for a new zombie, total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possible actions</a:t>
                </a:r>
              </a:p>
              <a:p>
                <a:pPr lvl="1" algn="l" rtl="0"/>
                <a:r>
                  <a:rPr lang="en-US" dirty="0"/>
                  <a:t>Light Player - light position on the board, total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possible actions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8C60339-C1C0-4F9D-953D-9CEC6DCD930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1413" y="1850200"/>
                <a:ext cx="9675939" cy="3482938"/>
              </a:xfrm>
              <a:blipFill>
                <a:blip r:embed="rId4"/>
                <a:stretch>
                  <a:fillRect l="-1259" t="-2452" b="-175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E3D9678C-F0A3-407A-A9AC-5D63459DD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7096815" cy="365125"/>
          </a:xfrm>
        </p:spPr>
        <p:txBody>
          <a:bodyPr/>
          <a:lstStyle/>
          <a:p>
            <a:r>
              <a:rPr lang="en-US" dirty="0"/>
              <a:t>* - The green line at the left of the frame Represents the possible starting points of the zombies</a:t>
            </a:r>
            <a:endParaRPr lang="he-I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93C0B9-6821-42B5-992D-5D0B545826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3464" y="259662"/>
            <a:ext cx="3674852" cy="183742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2921754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6003192-A1E0-40A1-99BC-1A3B5F7977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9" y="0"/>
            <a:ext cx="9144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3784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C43A56-0BED-4F00-BB58-F4653A6DD5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DDQN as the light player</a:t>
            </a:r>
            <a:endParaRPr lang="he-IL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6F625101-1FD8-4656-8AB6-37FA52422C5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algn="l" rtl="0"/>
            <a:r>
              <a:rPr lang="en-US" dirty="0"/>
              <a:t>Goal – Maximize Total Reward – Minimize Zombies survive</a:t>
            </a:r>
          </a:p>
        </p:txBody>
      </p:sp>
    </p:spTree>
    <p:extLst>
      <p:ext uri="{BB962C8B-B14F-4D97-AF65-F5344CB8AC3E}">
        <p14:creationId xmlns:p14="http://schemas.microsoft.com/office/powerpoint/2010/main" val="42097392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1D0678-6D60-485F-AF78-6EECB8B79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DDQN agent</a:t>
            </a:r>
            <a:r>
              <a:rPr lang="en-US" dirty="0">
                <a:solidFill>
                  <a:srgbClr val="FFFF00"/>
                </a:solidFill>
              </a:rPr>
              <a:t> </a:t>
            </a:r>
            <a:r>
              <a:rPr lang="en-US" dirty="0"/>
              <a:t>vs. Single action agent</a:t>
            </a:r>
            <a:endParaRPr lang="he-IL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0D8127-17CC-4243-B6F9-D95675D958A1}"/>
              </a:ext>
            </a:extLst>
          </p:cNvPr>
          <p:cNvSpPr txBox="1">
            <a:spLocks/>
          </p:cNvSpPr>
          <p:nvPr/>
        </p:nvSpPr>
        <p:spPr>
          <a:xfrm>
            <a:off x="1141413" y="2288356"/>
            <a:ext cx="4641763" cy="1140644"/>
          </a:xfrm>
          <a:prstGeom prst="rect">
            <a:avLst/>
          </a:prstGeom>
        </p:spPr>
        <p:txBody>
          <a:bodyPr/>
          <a:lstStyle>
            <a:lvl1pPr marL="228600" indent="-228600" algn="r" defTabSz="914400" rtl="1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r" defTabSz="914400" rtl="1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914400" rtl="1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914400" rtl="1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914400" rtl="1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rtl="0"/>
            <a:r>
              <a:rPr lang="en-US" dirty="0"/>
              <a:t>Board of 10x10</a:t>
            </a:r>
          </a:p>
          <a:p>
            <a:pPr algn="l" rtl="0"/>
            <a:r>
              <a:rPr lang="en-US" dirty="0"/>
              <a:t>Get negative rewards as the opposite of Zombie Player</a:t>
            </a:r>
            <a:endParaRPr lang="he-IL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28001BF-7B33-4494-BC15-F9DCD424888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25" t="6735" r="67807" b="62337"/>
          <a:stretch/>
        </p:blipFill>
        <p:spPr>
          <a:xfrm>
            <a:off x="6408826" y="1967845"/>
            <a:ext cx="4205755" cy="4342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0662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842EB8-27EE-4B8E-A665-0ECCEC207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DDQN vs. all – board of 10x10</a:t>
            </a:r>
            <a:endParaRPr lang="he-I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68DABC-7F8A-4403-9BDC-8D454281D51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25" t="6735" b="62337"/>
          <a:stretch/>
        </p:blipFill>
        <p:spPr>
          <a:xfrm>
            <a:off x="527909" y="2350881"/>
            <a:ext cx="11136181" cy="2861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7022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52E3D3C-2C29-411B-B874-86DAB19E75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9" y="0"/>
            <a:ext cx="9144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9968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6343DC-05DF-4BB3-9BE2-4B8A48A0D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Discussion</a:t>
            </a:r>
            <a:endParaRPr lang="he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E431FE-FB56-4564-887C-4067ECD3B8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10288588" cy="3541714"/>
          </a:xfrm>
        </p:spPr>
        <p:txBody>
          <a:bodyPr>
            <a:normAutofit/>
          </a:bodyPr>
          <a:lstStyle/>
          <a:p>
            <a:pPr algn="l" rtl="0"/>
            <a:r>
              <a:rPr lang="en-US" dirty="0"/>
              <a:t>This time the DDQN Agent managed to achieve partial success.</a:t>
            </a:r>
          </a:p>
          <a:p>
            <a:pPr algn="l" rtl="0"/>
            <a:r>
              <a:rPr lang="en-US" dirty="0"/>
              <a:t>Over all boards, the DDQN Agent seems to overcome the two Constant Agents</a:t>
            </a:r>
          </a:p>
          <a:p>
            <a:pPr lvl="1" algn="l" rtl="0"/>
            <a:r>
              <a:rPr lang="en-US" dirty="0"/>
              <a:t>With some preference of the [750, 4000] configuration in half of the cases</a:t>
            </a:r>
          </a:p>
          <a:p>
            <a:pPr algn="l" rtl="0"/>
            <a:r>
              <a:rPr lang="en-US" dirty="0"/>
              <a:t>However, competing the Random Agents didn’t lead to same success </a:t>
            </a:r>
            <a:endParaRPr lang="he-IL" dirty="0"/>
          </a:p>
          <a:p>
            <a:pPr lvl="1" algn="l" rtl="0"/>
            <a:r>
              <a:rPr lang="en-US" dirty="0"/>
              <a:t>The DDQN Agent was able to reach optimality only in the case of the smallest board</a:t>
            </a:r>
          </a:p>
          <a:p>
            <a:pPr lvl="1" algn="l" rtl="0"/>
            <a:r>
              <a:rPr lang="en-US" dirty="0"/>
              <a:t>This time, without any preference of any specific configuration </a:t>
            </a:r>
          </a:p>
        </p:txBody>
      </p:sp>
    </p:spTree>
    <p:extLst>
      <p:ext uri="{BB962C8B-B14F-4D97-AF65-F5344CB8AC3E}">
        <p14:creationId xmlns:p14="http://schemas.microsoft.com/office/powerpoint/2010/main" val="3696033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372472-A351-4F7E-9BC4-D1B680BA2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14680"/>
            <a:ext cx="9905998" cy="1478570"/>
          </a:xfrm>
        </p:spPr>
        <p:txBody>
          <a:bodyPr/>
          <a:lstStyle/>
          <a:p>
            <a:r>
              <a:rPr lang="en-US" dirty="0"/>
              <a:t>DDQN plays light - Best configurations</a:t>
            </a:r>
            <a:endParaRPr lang="he-IL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56825B0-F03C-4D2E-AD3F-371A80593B0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75708540"/>
              </p:ext>
            </p:extLst>
          </p:nvPr>
        </p:nvGraphicFramePr>
        <p:xfrm>
          <a:off x="1681273" y="1493250"/>
          <a:ext cx="8826275" cy="5194020"/>
        </p:xfrm>
        <a:graphic>
          <a:graphicData uri="http://schemas.openxmlformats.org/drawingml/2006/table">
            <a:tbl>
              <a:tblPr firstRow="1" bandRow="1">
                <a:tableStyleId>{35758FB7-9AC5-4552-8A53-C91805E547FA}</a:tableStyleId>
              </a:tblPr>
              <a:tblGrid>
                <a:gridCol w="2262823">
                  <a:extLst>
                    <a:ext uri="{9D8B030D-6E8A-4147-A177-3AD203B41FA5}">
                      <a16:colId xmlns:a16="http://schemas.microsoft.com/office/drawing/2014/main" val="1438140627"/>
                    </a:ext>
                  </a:extLst>
                </a:gridCol>
                <a:gridCol w="1640863">
                  <a:extLst>
                    <a:ext uri="{9D8B030D-6E8A-4147-A177-3AD203B41FA5}">
                      <a16:colId xmlns:a16="http://schemas.microsoft.com/office/drawing/2014/main" val="3591085594"/>
                    </a:ext>
                  </a:extLst>
                </a:gridCol>
                <a:gridCol w="1640863">
                  <a:extLst>
                    <a:ext uri="{9D8B030D-6E8A-4147-A177-3AD203B41FA5}">
                      <a16:colId xmlns:a16="http://schemas.microsoft.com/office/drawing/2014/main" val="1993991516"/>
                    </a:ext>
                  </a:extLst>
                </a:gridCol>
                <a:gridCol w="1640863">
                  <a:extLst>
                    <a:ext uri="{9D8B030D-6E8A-4147-A177-3AD203B41FA5}">
                      <a16:colId xmlns:a16="http://schemas.microsoft.com/office/drawing/2014/main" val="1864289781"/>
                    </a:ext>
                  </a:extLst>
                </a:gridCol>
                <a:gridCol w="1640863">
                  <a:extLst>
                    <a:ext uri="{9D8B030D-6E8A-4147-A177-3AD203B41FA5}">
                      <a16:colId xmlns:a16="http://schemas.microsoft.com/office/drawing/2014/main" val="2751685555"/>
                    </a:ext>
                  </a:extLst>
                </a:gridCol>
              </a:tblGrid>
              <a:tr h="379495">
                <a:tc>
                  <a:txBody>
                    <a:bodyPr/>
                    <a:lstStyle/>
                    <a:p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dirty="0"/>
                        <a:t>Competitor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dirty="0"/>
                        <a:t>Memory size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dirty="0"/>
                        <a:t>Target update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dirty="0"/>
                        <a:t>Average Test Reward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94583991"/>
                  </a:ext>
                </a:extLst>
              </a:tr>
              <a:tr h="379495">
                <a:tc rowSpan="4">
                  <a:txBody>
                    <a:bodyPr/>
                    <a:lstStyle/>
                    <a:p>
                      <a:pPr algn="ctr" rtl="0"/>
                      <a:r>
                        <a:rPr lang="en-US" dirty="0"/>
                        <a:t>Board 10x10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dirty="0"/>
                        <a:t>Single Action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e-IL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4000</a:t>
                      </a:r>
                      <a:endParaRPr lang="he-IL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e-IL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750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he-IL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0.03-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739138582"/>
                  </a:ext>
                </a:extLst>
              </a:tr>
              <a:tr h="379495">
                <a:tc vMerge="1">
                  <a:txBody>
                    <a:bodyPr/>
                    <a:lstStyle/>
                    <a:p>
                      <a:pPr algn="l" rtl="0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dirty="0"/>
                        <a:t>Double Action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e-IL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4000</a:t>
                      </a:r>
                      <a:endParaRPr lang="he-IL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e-IL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750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he-IL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0.11-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73209575"/>
                  </a:ext>
                </a:extLst>
              </a:tr>
              <a:tr h="379495">
                <a:tc v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dirty="0"/>
                        <a:t>Uniform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e-IL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e-IL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he-IL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0.48-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9877517"/>
                  </a:ext>
                </a:extLst>
              </a:tr>
              <a:tr h="379495">
                <a:tc vMerge="1">
                  <a:txBody>
                    <a:bodyPr/>
                    <a:lstStyle/>
                    <a:p>
                      <a:pPr algn="l" rtl="0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dirty="0"/>
                        <a:t>Gaussian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e-IL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e-IL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500</a:t>
                      </a:r>
                      <a:endParaRPr lang="he-IL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he-IL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0.53-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13721815"/>
                  </a:ext>
                </a:extLst>
              </a:tr>
              <a:tr h="379495">
                <a:tc rowSpan="4">
                  <a:txBody>
                    <a:bodyPr/>
                    <a:lstStyle/>
                    <a:p>
                      <a:pPr algn="ctr" rtl="0"/>
                      <a:r>
                        <a:rPr lang="en-US" dirty="0"/>
                        <a:t>Board 20x20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dirty="0"/>
                        <a:t>Single Action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e-IL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e-IL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500</a:t>
                      </a:r>
                      <a:endParaRPr lang="he-IL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he-IL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0.08-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51055345"/>
                  </a:ext>
                </a:extLst>
              </a:tr>
              <a:tr h="379495">
                <a:tc vMerge="1">
                  <a:txBody>
                    <a:bodyPr/>
                    <a:lstStyle/>
                    <a:p>
                      <a:pPr algn="l" rtl="0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dirty="0"/>
                        <a:t>Double Action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e-IL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e-IL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750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he-IL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0.04-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91010559"/>
                  </a:ext>
                </a:extLst>
              </a:tr>
              <a:tr h="379495">
                <a:tc v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Uniform</a:t>
                      </a:r>
                      <a:endParaRPr lang="he-IL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e-IL" sz="1800" kern="120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5000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e-IL" sz="1800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1000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he-IL" sz="1800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14.99-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90667002"/>
                  </a:ext>
                </a:extLst>
              </a:tr>
              <a:tr h="379495">
                <a:tc vMerge="1">
                  <a:txBody>
                    <a:bodyPr/>
                    <a:lstStyle/>
                    <a:p>
                      <a:pPr algn="l" rtl="0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Gaussian</a:t>
                      </a:r>
                      <a:endParaRPr lang="he-IL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e-IL" sz="1800" kern="120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3000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e-IL" sz="1800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1000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he-IL" sz="1800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11.94-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05586377"/>
                  </a:ext>
                </a:extLst>
              </a:tr>
              <a:tr h="379495">
                <a:tc rowSpan="4">
                  <a:txBody>
                    <a:bodyPr/>
                    <a:lstStyle/>
                    <a:p>
                      <a:pPr algn="ctr" rtl="0"/>
                      <a:r>
                        <a:rPr lang="en-US" dirty="0"/>
                        <a:t>Board 30x30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dirty="0"/>
                        <a:t>Single Action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e-IL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e-IL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he-IL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0.06-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46476614"/>
                  </a:ext>
                </a:extLst>
              </a:tr>
              <a:tr h="379495">
                <a:tc vMerge="1">
                  <a:txBody>
                    <a:bodyPr/>
                    <a:lstStyle/>
                    <a:p>
                      <a:pPr algn="l" rtl="0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dirty="0"/>
                        <a:t>Double Action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e-IL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e-IL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he-IL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0.2-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878283284"/>
                  </a:ext>
                </a:extLst>
              </a:tr>
              <a:tr h="379495">
                <a:tc v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Uniform</a:t>
                      </a:r>
                      <a:endParaRPr lang="he-IL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e-IL" sz="1800" kern="120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5000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e-IL" sz="1800" kern="120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1000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he-IL" sz="1800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18.11-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03132329"/>
                  </a:ext>
                </a:extLst>
              </a:tr>
              <a:tr h="379495">
                <a:tc vMerge="1">
                  <a:txBody>
                    <a:bodyPr/>
                    <a:lstStyle/>
                    <a:p>
                      <a:pPr algn="l" rtl="0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Gaussian</a:t>
                      </a:r>
                      <a:endParaRPr lang="he-IL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e-IL" sz="1800" kern="120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3000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e-IL" sz="1800" kern="120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750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he-IL" sz="1800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17.57-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200584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230566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F808C5E6-3BD8-4359-9462-AB0FE89817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9" y="0"/>
            <a:ext cx="9144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8783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7BC901-2B4D-472B-AA6D-8559BE5287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219199"/>
            <a:ext cx="9905999" cy="3541714"/>
          </a:xfrm>
        </p:spPr>
        <p:txBody>
          <a:bodyPr>
            <a:normAutofit/>
          </a:bodyPr>
          <a:lstStyle/>
          <a:p>
            <a:pPr marL="0" indent="0" algn="ctr" rtl="0">
              <a:buNone/>
            </a:pPr>
            <a:r>
              <a:rPr lang="en-US" sz="6000" dirty="0"/>
              <a:t>Thanks!</a:t>
            </a:r>
          </a:p>
          <a:p>
            <a:pPr marL="0" indent="0" algn="ctr" rtl="0">
              <a:buNone/>
            </a:pPr>
            <a:r>
              <a:rPr lang="en-US" sz="6000" dirty="0"/>
              <a:t>Any Questions?</a:t>
            </a:r>
            <a:endParaRPr lang="he-IL" sz="6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919A8F-6D08-467A-82B9-5839F88F00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5299" y="3867944"/>
            <a:ext cx="2933700" cy="293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6902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0575B3-2756-4B94-B335-7545BFC190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4764" y="662459"/>
            <a:ext cx="9905998" cy="1478570"/>
          </a:xfrm>
        </p:spPr>
        <p:txBody>
          <a:bodyPr/>
          <a:lstStyle/>
          <a:p>
            <a:r>
              <a:rPr lang="en-US" dirty="0"/>
              <a:t>Environment characteristics</a:t>
            </a:r>
            <a:endParaRPr lang="he-IL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016B9FD-41A1-432E-A494-37C9A81A24F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20787" y="2187764"/>
                <a:ext cx="10179975" cy="4154042"/>
              </a:xfrm>
            </p:spPr>
            <p:txBody>
              <a:bodyPr>
                <a:normAutofit fontScale="92500" lnSpcReduction="10000"/>
              </a:bodyPr>
              <a:lstStyle/>
              <a:p>
                <a:pPr algn="l" rtl="0"/>
                <a:r>
                  <a:rPr lang="en-US" dirty="0"/>
                  <a:t>Reward function</a:t>
                </a:r>
              </a:p>
              <a:p>
                <a:pPr lvl="1" algn="l" rtl="0"/>
                <a:r>
                  <a:rPr lang="en-US" dirty="0"/>
                  <a:t>Opposite reward</a:t>
                </a:r>
              </a:p>
              <a:p>
                <a:pPr lvl="1" algn="l" rtl="0"/>
                <a:r>
                  <a:rPr lang="en-US" dirty="0"/>
                  <a:t>Zombie player receives +1 reward for every zombie that passes the end </a:t>
                </a:r>
                <a:r>
                  <a:rPr lang="en-US" b="1" dirty="0"/>
                  <a:t>safely</a:t>
                </a:r>
              </a:p>
              <a:p>
                <a:pPr lvl="1" algn="l" rtl="0"/>
                <a:r>
                  <a:rPr lang="en-US" dirty="0"/>
                  <a:t>At every time-step, All zombies are healed with a constant value of </a:t>
                </a:r>
                <a:r>
                  <a:rPr lang="en-US" u="sng" dirty="0"/>
                  <a:t>Heal-Points</a:t>
                </a:r>
              </a:p>
              <a:p>
                <a:pPr algn="l" rtl="0"/>
                <a:r>
                  <a:rPr lang="en-US" dirty="0"/>
                  <a:t>What do we mean by “safely”?</a:t>
                </a:r>
              </a:p>
              <a:p>
                <a:pPr lvl="1" algn="l" rtl="0"/>
                <a:r>
                  <a:rPr lang="en-US" dirty="0"/>
                  <a:t>Every zombie has an attribute called </a:t>
                </a:r>
                <a:r>
                  <a:rPr lang="en-US" u="sng" dirty="0"/>
                  <a:t>Hit-Points</a:t>
                </a:r>
              </a:p>
              <a:p>
                <a:pPr lvl="1" algn="l" rtl="0"/>
                <a:r>
                  <a:rPr lang="en-US" dirty="0"/>
                  <a:t>A zombie, with a Hit-Points value of </a:t>
                </a:r>
                <a14:m>
                  <m:oMath xmlns:m="http://schemas.openxmlformats.org/officeDocument/2006/math">
                    <m:r>
                      <a:rPr lang="en-US" dirty="0">
                        <a:latin typeface="Cambria Math" panose="02040503050406030204" pitchFamily="18" charset="0"/>
                      </a:rPr>
                      <m:t>"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"</m:t>
                    </m:r>
                  </m:oMath>
                </a14:m>
                <a:r>
                  <a:rPr lang="en-US" dirty="0"/>
                  <a:t>, passes the right border safely under terms:</a:t>
                </a:r>
              </a:p>
              <a:p>
                <a:pPr lvl="2" algn="l" rtl="0"/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⁡_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_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𝑝𝑜𝑖𝑛𝑡𝑠</m:t>
                            </m:r>
                          </m:e>
                          <m:e>
                            <m:rad>
                              <m:rad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deg>
                              <m:e>
                                <m:f>
                                  <m:f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num>
                                  <m:den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max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⁡_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𝑖𝑡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_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𝑝𝑜𝑖𝑛𝑡𝑠</m:t>
                                    </m:r>
                                  </m:den>
                                </m:f>
                              </m:e>
                            </m:ra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𝑅𝑎𝑛𝑑𝑜𝑚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e>
                        </m:eqArr>
                      </m:e>
                    </m:d>
                  </m:oMath>
                </a14:m>
                <a:endParaRPr lang="en-US" dirty="0"/>
              </a:p>
              <a:p>
                <a:pPr algn="l" rtl="0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016B9FD-41A1-432E-A494-37C9A81A24F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20787" y="2187764"/>
                <a:ext cx="10179975" cy="4154042"/>
              </a:xfrm>
              <a:blipFill>
                <a:blip r:embed="rId3"/>
                <a:stretch>
                  <a:fillRect l="-1018" t="-2349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DFEBBF9A-97BE-44DD-BBC2-91C0BD6602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3464" y="259662"/>
            <a:ext cx="3674852" cy="183742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A0FD52BB-3408-4BC8-BB71-46700E76CF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76689" y="4318403"/>
            <a:ext cx="2115312" cy="253959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781808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07645-4C85-4BB4-911B-DD59DCBEE0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114301"/>
            <a:ext cx="9905998" cy="1478570"/>
          </a:xfrm>
        </p:spPr>
        <p:txBody>
          <a:bodyPr/>
          <a:lstStyle/>
          <a:p>
            <a:r>
              <a:rPr lang="en-US" dirty="0"/>
              <a:t>Example – 1</a:t>
            </a:r>
            <a:r>
              <a:rPr lang="en-US" baseline="30000" dirty="0"/>
              <a:t>st</a:t>
            </a:r>
            <a:r>
              <a:rPr lang="en-US" dirty="0"/>
              <a:t> frame</a:t>
            </a:r>
            <a:endParaRPr lang="he-IL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789BB95-6CDA-46F5-8F6D-25BA8DAE94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2701" y="2249488"/>
            <a:ext cx="7083424" cy="3541712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EC03199-DB1B-45E4-A693-1C57C1C86D23}"/>
              </a:ext>
            </a:extLst>
          </p:cNvPr>
          <p:cNvSpPr txBox="1"/>
          <p:nvPr/>
        </p:nvSpPr>
        <p:spPr>
          <a:xfrm>
            <a:off x="9782174" y="3400425"/>
            <a:ext cx="222885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Zombie reward: 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Light reward: 0</a:t>
            </a:r>
          </a:p>
        </p:txBody>
      </p:sp>
    </p:spTree>
    <p:extLst>
      <p:ext uri="{BB962C8B-B14F-4D97-AF65-F5344CB8AC3E}">
        <p14:creationId xmlns:p14="http://schemas.microsoft.com/office/powerpoint/2010/main" val="36347533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07645-4C85-4BB4-911B-DD59DCBEE0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114301"/>
            <a:ext cx="9905998" cy="1478570"/>
          </a:xfrm>
        </p:spPr>
        <p:txBody>
          <a:bodyPr/>
          <a:lstStyle/>
          <a:p>
            <a:r>
              <a:rPr lang="en-US" dirty="0"/>
              <a:t>Example – second frame of the game</a:t>
            </a:r>
            <a:endParaRPr lang="he-IL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5566ECA9-1184-4938-B14B-95622250BE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2701" y="2249488"/>
            <a:ext cx="7083424" cy="3541712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97C3CB0-F686-47B8-9F7B-B6996E2B5454}"/>
              </a:ext>
            </a:extLst>
          </p:cNvPr>
          <p:cNvSpPr txBox="1"/>
          <p:nvPr/>
        </p:nvSpPr>
        <p:spPr>
          <a:xfrm>
            <a:off x="9782174" y="3400425"/>
            <a:ext cx="222885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Zombie reward: 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Light reward: 0</a:t>
            </a:r>
          </a:p>
        </p:txBody>
      </p:sp>
    </p:spTree>
    <p:extLst>
      <p:ext uri="{BB962C8B-B14F-4D97-AF65-F5344CB8AC3E}">
        <p14:creationId xmlns:p14="http://schemas.microsoft.com/office/powerpoint/2010/main" val="4937141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07645-4C85-4BB4-911B-DD59DCBEE0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114301"/>
            <a:ext cx="9905998" cy="1478570"/>
          </a:xfrm>
        </p:spPr>
        <p:txBody>
          <a:bodyPr/>
          <a:lstStyle/>
          <a:p>
            <a:r>
              <a:rPr lang="en-US" dirty="0"/>
              <a:t>Example – third frame of the game</a:t>
            </a:r>
            <a:endParaRPr lang="he-IL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F21C704-175D-44FA-88DB-867EBB72E7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2701" y="2249488"/>
            <a:ext cx="7083424" cy="3541712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E9A9325-1FBD-499D-9784-86627CFBFB9C}"/>
              </a:ext>
            </a:extLst>
          </p:cNvPr>
          <p:cNvSpPr txBox="1"/>
          <p:nvPr/>
        </p:nvSpPr>
        <p:spPr>
          <a:xfrm>
            <a:off x="9782174" y="3400425"/>
            <a:ext cx="222885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Zombie reward: 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Light reward: 0</a:t>
            </a:r>
          </a:p>
        </p:txBody>
      </p:sp>
    </p:spTree>
    <p:extLst>
      <p:ext uri="{BB962C8B-B14F-4D97-AF65-F5344CB8AC3E}">
        <p14:creationId xmlns:p14="http://schemas.microsoft.com/office/powerpoint/2010/main" val="42089522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07645-4C85-4BB4-911B-DD59DCBEE0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114301"/>
            <a:ext cx="9905998" cy="1478570"/>
          </a:xfrm>
        </p:spPr>
        <p:txBody>
          <a:bodyPr/>
          <a:lstStyle/>
          <a:p>
            <a:r>
              <a:rPr lang="en-US" dirty="0"/>
              <a:t>Example – forth frame of the game</a:t>
            </a:r>
            <a:endParaRPr lang="he-IL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F82B863-10B2-47EF-8C07-665098FE3A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2701" y="2249488"/>
            <a:ext cx="7083424" cy="3541712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A8525AA-435E-4A67-AA96-872302508E7B}"/>
              </a:ext>
            </a:extLst>
          </p:cNvPr>
          <p:cNvSpPr txBox="1"/>
          <p:nvPr/>
        </p:nvSpPr>
        <p:spPr>
          <a:xfrm>
            <a:off x="9782174" y="3400425"/>
            <a:ext cx="222885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Zombie reward: 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Light reward: 0</a:t>
            </a:r>
          </a:p>
        </p:txBody>
      </p:sp>
    </p:spTree>
    <p:extLst>
      <p:ext uri="{BB962C8B-B14F-4D97-AF65-F5344CB8AC3E}">
        <p14:creationId xmlns:p14="http://schemas.microsoft.com/office/powerpoint/2010/main" val="31141538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ircuit">
    <a:dk1>
      <a:sysClr val="windowText" lastClr="000000"/>
    </a:dk1>
    <a:lt1>
      <a:sysClr val="window" lastClr="FFFFFF"/>
    </a:lt1>
    <a:dk2>
      <a:srgbClr val="134770"/>
    </a:dk2>
    <a:lt2>
      <a:srgbClr val="82FFFF"/>
    </a:lt2>
    <a:accent1>
      <a:srgbClr val="9ACD4C"/>
    </a:accent1>
    <a:accent2>
      <a:srgbClr val="FAA93A"/>
    </a:accent2>
    <a:accent3>
      <a:srgbClr val="D35940"/>
    </a:accent3>
    <a:accent4>
      <a:srgbClr val="B258D3"/>
    </a:accent4>
    <a:accent5>
      <a:srgbClr val="63A0CC"/>
    </a:accent5>
    <a:accent6>
      <a:srgbClr val="8AC4A7"/>
    </a:accent6>
    <a:hlink>
      <a:srgbClr val="B8FA56"/>
    </a:hlink>
    <a:folHlink>
      <a:srgbClr val="7AF8CC"/>
    </a:folHlink>
  </a:clrScheme>
</a:themeOverride>
</file>

<file path=ppt/theme/themeOverride10.xml><?xml version="1.0" encoding="utf-8"?>
<a:themeOverride xmlns:a="http://schemas.openxmlformats.org/drawingml/2006/main">
  <a:clrScheme name="Circuit">
    <a:dk1>
      <a:sysClr val="windowText" lastClr="000000"/>
    </a:dk1>
    <a:lt1>
      <a:sysClr val="window" lastClr="FFFFFF"/>
    </a:lt1>
    <a:dk2>
      <a:srgbClr val="134770"/>
    </a:dk2>
    <a:lt2>
      <a:srgbClr val="82FFFF"/>
    </a:lt2>
    <a:accent1>
      <a:srgbClr val="9ACD4C"/>
    </a:accent1>
    <a:accent2>
      <a:srgbClr val="FAA93A"/>
    </a:accent2>
    <a:accent3>
      <a:srgbClr val="D35940"/>
    </a:accent3>
    <a:accent4>
      <a:srgbClr val="B258D3"/>
    </a:accent4>
    <a:accent5>
      <a:srgbClr val="63A0CC"/>
    </a:accent5>
    <a:accent6>
      <a:srgbClr val="8AC4A7"/>
    </a:accent6>
    <a:hlink>
      <a:srgbClr val="B8FA56"/>
    </a:hlink>
    <a:folHlink>
      <a:srgbClr val="7AF8CC"/>
    </a:folHlink>
  </a:clrScheme>
</a:themeOverride>
</file>

<file path=ppt/theme/themeOverride11.xml><?xml version="1.0" encoding="utf-8"?>
<a:themeOverride xmlns:a="http://schemas.openxmlformats.org/drawingml/2006/main">
  <a:clrScheme name="Circuit">
    <a:dk1>
      <a:sysClr val="windowText" lastClr="000000"/>
    </a:dk1>
    <a:lt1>
      <a:sysClr val="window" lastClr="FFFFFF"/>
    </a:lt1>
    <a:dk2>
      <a:srgbClr val="134770"/>
    </a:dk2>
    <a:lt2>
      <a:srgbClr val="82FFFF"/>
    </a:lt2>
    <a:accent1>
      <a:srgbClr val="9ACD4C"/>
    </a:accent1>
    <a:accent2>
      <a:srgbClr val="FAA93A"/>
    </a:accent2>
    <a:accent3>
      <a:srgbClr val="D35940"/>
    </a:accent3>
    <a:accent4>
      <a:srgbClr val="B258D3"/>
    </a:accent4>
    <a:accent5>
      <a:srgbClr val="63A0CC"/>
    </a:accent5>
    <a:accent6>
      <a:srgbClr val="8AC4A7"/>
    </a:accent6>
    <a:hlink>
      <a:srgbClr val="B8FA56"/>
    </a:hlink>
    <a:folHlink>
      <a:srgbClr val="7AF8CC"/>
    </a:folHlink>
  </a:clrScheme>
</a:themeOverride>
</file>

<file path=ppt/theme/themeOverride12.xml><?xml version="1.0" encoding="utf-8"?>
<a:themeOverride xmlns:a="http://schemas.openxmlformats.org/drawingml/2006/main">
  <a:clrScheme name="Circuit">
    <a:dk1>
      <a:sysClr val="windowText" lastClr="000000"/>
    </a:dk1>
    <a:lt1>
      <a:sysClr val="window" lastClr="FFFFFF"/>
    </a:lt1>
    <a:dk2>
      <a:srgbClr val="134770"/>
    </a:dk2>
    <a:lt2>
      <a:srgbClr val="82FFFF"/>
    </a:lt2>
    <a:accent1>
      <a:srgbClr val="9ACD4C"/>
    </a:accent1>
    <a:accent2>
      <a:srgbClr val="FAA93A"/>
    </a:accent2>
    <a:accent3>
      <a:srgbClr val="D35940"/>
    </a:accent3>
    <a:accent4>
      <a:srgbClr val="B258D3"/>
    </a:accent4>
    <a:accent5>
      <a:srgbClr val="63A0CC"/>
    </a:accent5>
    <a:accent6>
      <a:srgbClr val="8AC4A7"/>
    </a:accent6>
    <a:hlink>
      <a:srgbClr val="B8FA56"/>
    </a:hlink>
    <a:folHlink>
      <a:srgbClr val="7AF8CC"/>
    </a:folHlink>
  </a:clrScheme>
</a:themeOverride>
</file>

<file path=ppt/theme/themeOverride13.xml><?xml version="1.0" encoding="utf-8"?>
<a:themeOverride xmlns:a="http://schemas.openxmlformats.org/drawingml/2006/main">
  <a:clrScheme name="Circuit">
    <a:dk1>
      <a:sysClr val="windowText" lastClr="000000"/>
    </a:dk1>
    <a:lt1>
      <a:sysClr val="window" lastClr="FFFFFF"/>
    </a:lt1>
    <a:dk2>
      <a:srgbClr val="134770"/>
    </a:dk2>
    <a:lt2>
      <a:srgbClr val="82FFFF"/>
    </a:lt2>
    <a:accent1>
      <a:srgbClr val="9ACD4C"/>
    </a:accent1>
    <a:accent2>
      <a:srgbClr val="FAA93A"/>
    </a:accent2>
    <a:accent3>
      <a:srgbClr val="D35940"/>
    </a:accent3>
    <a:accent4>
      <a:srgbClr val="B258D3"/>
    </a:accent4>
    <a:accent5>
      <a:srgbClr val="63A0CC"/>
    </a:accent5>
    <a:accent6>
      <a:srgbClr val="8AC4A7"/>
    </a:accent6>
    <a:hlink>
      <a:srgbClr val="B8FA56"/>
    </a:hlink>
    <a:folHlink>
      <a:srgbClr val="7AF8CC"/>
    </a:folHlink>
  </a:clrScheme>
</a:themeOverride>
</file>

<file path=ppt/theme/themeOverride14.xml><?xml version="1.0" encoding="utf-8"?>
<a:themeOverride xmlns:a="http://schemas.openxmlformats.org/drawingml/2006/main">
  <a:clrScheme name="Circuit">
    <a:dk1>
      <a:sysClr val="windowText" lastClr="000000"/>
    </a:dk1>
    <a:lt1>
      <a:sysClr val="window" lastClr="FFFFFF"/>
    </a:lt1>
    <a:dk2>
      <a:srgbClr val="134770"/>
    </a:dk2>
    <a:lt2>
      <a:srgbClr val="82FFFF"/>
    </a:lt2>
    <a:accent1>
      <a:srgbClr val="9ACD4C"/>
    </a:accent1>
    <a:accent2>
      <a:srgbClr val="FAA93A"/>
    </a:accent2>
    <a:accent3>
      <a:srgbClr val="D35940"/>
    </a:accent3>
    <a:accent4>
      <a:srgbClr val="B258D3"/>
    </a:accent4>
    <a:accent5>
      <a:srgbClr val="63A0CC"/>
    </a:accent5>
    <a:accent6>
      <a:srgbClr val="8AC4A7"/>
    </a:accent6>
    <a:hlink>
      <a:srgbClr val="B8FA56"/>
    </a:hlink>
    <a:folHlink>
      <a:srgbClr val="7AF8CC"/>
    </a:folHlink>
  </a:clrScheme>
</a:themeOverride>
</file>

<file path=ppt/theme/themeOverride15.xml><?xml version="1.0" encoding="utf-8"?>
<a:themeOverride xmlns:a="http://schemas.openxmlformats.org/drawingml/2006/main">
  <a:clrScheme name="Circuit">
    <a:dk1>
      <a:sysClr val="windowText" lastClr="000000"/>
    </a:dk1>
    <a:lt1>
      <a:sysClr val="window" lastClr="FFFFFF"/>
    </a:lt1>
    <a:dk2>
      <a:srgbClr val="134770"/>
    </a:dk2>
    <a:lt2>
      <a:srgbClr val="82FFFF"/>
    </a:lt2>
    <a:accent1>
      <a:srgbClr val="9ACD4C"/>
    </a:accent1>
    <a:accent2>
      <a:srgbClr val="FAA93A"/>
    </a:accent2>
    <a:accent3>
      <a:srgbClr val="D35940"/>
    </a:accent3>
    <a:accent4>
      <a:srgbClr val="B258D3"/>
    </a:accent4>
    <a:accent5>
      <a:srgbClr val="63A0CC"/>
    </a:accent5>
    <a:accent6>
      <a:srgbClr val="8AC4A7"/>
    </a:accent6>
    <a:hlink>
      <a:srgbClr val="B8FA56"/>
    </a:hlink>
    <a:folHlink>
      <a:srgbClr val="7AF8CC"/>
    </a:folHlink>
  </a:clrScheme>
</a:themeOverride>
</file>

<file path=ppt/theme/themeOverride16.xml><?xml version="1.0" encoding="utf-8"?>
<a:themeOverride xmlns:a="http://schemas.openxmlformats.org/drawingml/2006/main">
  <a:clrScheme name="Circuit">
    <a:dk1>
      <a:sysClr val="windowText" lastClr="000000"/>
    </a:dk1>
    <a:lt1>
      <a:sysClr val="window" lastClr="FFFFFF"/>
    </a:lt1>
    <a:dk2>
      <a:srgbClr val="134770"/>
    </a:dk2>
    <a:lt2>
      <a:srgbClr val="82FFFF"/>
    </a:lt2>
    <a:accent1>
      <a:srgbClr val="9ACD4C"/>
    </a:accent1>
    <a:accent2>
      <a:srgbClr val="FAA93A"/>
    </a:accent2>
    <a:accent3>
      <a:srgbClr val="D35940"/>
    </a:accent3>
    <a:accent4>
      <a:srgbClr val="B258D3"/>
    </a:accent4>
    <a:accent5>
      <a:srgbClr val="63A0CC"/>
    </a:accent5>
    <a:accent6>
      <a:srgbClr val="8AC4A7"/>
    </a:accent6>
    <a:hlink>
      <a:srgbClr val="B8FA56"/>
    </a:hlink>
    <a:folHlink>
      <a:srgbClr val="7AF8CC"/>
    </a:folHlink>
  </a:clrScheme>
</a:themeOverride>
</file>

<file path=ppt/theme/themeOverride17.xml><?xml version="1.0" encoding="utf-8"?>
<a:themeOverride xmlns:a="http://schemas.openxmlformats.org/drawingml/2006/main">
  <a:clrScheme name="Circuit">
    <a:dk1>
      <a:sysClr val="windowText" lastClr="000000"/>
    </a:dk1>
    <a:lt1>
      <a:sysClr val="window" lastClr="FFFFFF"/>
    </a:lt1>
    <a:dk2>
      <a:srgbClr val="134770"/>
    </a:dk2>
    <a:lt2>
      <a:srgbClr val="82FFFF"/>
    </a:lt2>
    <a:accent1>
      <a:srgbClr val="9ACD4C"/>
    </a:accent1>
    <a:accent2>
      <a:srgbClr val="FAA93A"/>
    </a:accent2>
    <a:accent3>
      <a:srgbClr val="D35940"/>
    </a:accent3>
    <a:accent4>
      <a:srgbClr val="B258D3"/>
    </a:accent4>
    <a:accent5>
      <a:srgbClr val="63A0CC"/>
    </a:accent5>
    <a:accent6>
      <a:srgbClr val="8AC4A7"/>
    </a:accent6>
    <a:hlink>
      <a:srgbClr val="B8FA56"/>
    </a:hlink>
    <a:folHlink>
      <a:srgbClr val="7AF8CC"/>
    </a:folHlink>
  </a:clrScheme>
</a:themeOverride>
</file>

<file path=ppt/theme/themeOverride18.xml><?xml version="1.0" encoding="utf-8"?>
<a:themeOverride xmlns:a="http://schemas.openxmlformats.org/drawingml/2006/main">
  <a:clrScheme name="Circuit">
    <a:dk1>
      <a:sysClr val="windowText" lastClr="000000"/>
    </a:dk1>
    <a:lt1>
      <a:sysClr val="window" lastClr="FFFFFF"/>
    </a:lt1>
    <a:dk2>
      <a:srgbClr val="134770"/>
    </a:dk2>
    <a:lt2>
      <a:srgbClr val="82FFFF"/>
    </a:lt2>
    <a:accent1>
      <a:srgbClr val="9ACD4C"/>
    </a:accent1>
    <a:accent2>
      <a:srgbClr val="FAA93A"/>
    </a:accent2>
    <a:accent3>
      <a:srgbClr val="D35940"/>
    </a:accent3>
    <a:accent4>
      <a:srgbClr val="B258D3"/>
    </a:accent4>
    <a:accent5>
      <a:srgbClr val="63A0CC"/>
    </a:accent5>
    <a:accent6>
      <a:srgbClr val="8AC4A7"/>
    </a:accent6>
    <a:hlink>
      <a:srgbClr val="B8FA56"/>
    </a:hlink>
    <a:folHlink>
      <a:srgbClr val="7AF8CC"/>
    </a:folHlink>
  </a:clrScheme>
</a:themeOverride>
</file>

<file path=ppt/theme/themeOverride19.xml><?xml version="1.0" encoding="utf-8"?>
<a:themeOverride xmlns:a="http://schemas.openxmlformats.org/drawingml/2006/main">
  <a:clrScheme name="Circuit">
    <a:dk1>
      <a:sysClr val="windowText" lastClr="000000"/>
    </a:dk1>
    <a:lt1>
      <a:sysClr val="window" lastClr="FFFFFF"/>
    </a:lt1>
    <a:dk2>
      <a:srgbClr val="134770"/>
    </a:dk2>
    <a:lt2>
      <a:srgbClr val="82FFFF"/>
    </a:lt2>
    <a:accent1>
      <a:srgbClr val="9ACD4C"/>
    </a:accent1>
    <a:accent2>
      <a:srgbClr val="FAA93A"/>
    </a:accent2>
    <a:accent3>
      <a:srgbClr val="D35940"/>
    </a:accent3>
    <a:accent4>
      <a:srgbClr val="B258D3"/>
    </a:accent4>
    <a:accent5>
      <a:srgbClr val="63A0CC"/>
    </a:accent5>
    <a:accent6>
      <a:srgbClr val="8AC4A7"/>
    </a:accent6>
    <a:hlink>
      <a:srgbClr val="B8FA56"/>
    </a:hlink>
    <a:folHlink>
      <a:srgbClr val="7AF8CC"/>
    </a:folHlink>
  </a:clrScheme>
</a:themeOverride>
</file>

<file path=ppt/theme/themeOverride2.xml><?xml version="1.0" encoding="utf-8"?>
<a:themeOverride xmlns:a="http://schemas.openxmlformats.org/drawingml/2006/main">
  <a:clrScheme name="Circuit">
    <a:dk1>
      <a:sysClr val="windowText" lastClr="000000"/>
    </a:dk1>
    <a:lt1>
      <a:sysClr val="window" lastClr="FFFFFF"/>
    </a:lt1>
    <a:dk2>
      <a:srgbClr val="134770"/>
    </a:dk2>
    <a:lt2>
      <a:srgbClr val="82FFFF"/>
    </a:lt2>
    <a:accent1>
      <a:srgbClr val="9ACD4C"/>
    </a:accent1>
    <a:accent2>
      <a:srgbClr val="FAA93A"/>
    </a:accent2>
    <a:accent3>
      <a:srgbClr val="D35940"/>
    </a:accent3>
    <a:accent4>
      <a:srgbClr val="B258D3"/>
    </a:accent4>
    <a:accent5>
      <a:srgbClr val="63A0CC"/>
    </a:accent5>
    <a:accent6>
      <a:srgbClr val="8AC4A7"/>
    </a:accent6>
    <a:hlink>
      <a:srgbClr val="B8FA56"/>
    </a:hlink>
    <a:folHlink>
      <a:srgbClr val="7AF8CC"/>
    </a:folHlink>
  </a:clrScheme>
</a:themeOverride>
</file>

<file path=ppt/theme/themeOverride20.xml><?xml version="1.0" encoding="utf-8"?>
<a:themeOverride xmlns:a="http://schemas.openxmlformats.org/drawingml/2006/main">
  <a:clrScheme name="Circuit">
    <a:dk1>
      <a:sysClr val="windowText" lastClr="000000"/>
    </a:dk1>
    <a:lt1>
      <a:sysClr val="window" lastClr="FFFFFF"/>
    </a:lt1>
    <a:dk2>
      <a:srgbClr val="134770"/>
    </a:dk2>
    <a:lt2>
      <a:srgbClr val="82FFFF"/>
    </a:lt2>
    <a:accent1>
      <a:srgbClr val="9ACD4C"/>
    </a:accent1>
    <a:accent2>
      <a:srgbClr val="FAA93A"/>
    </a:accent2>
    <a:accent3>
      <a:srgbClr val="D35940"/>
    </a:accent3>
    <a:accent4>
      <a:srgbClr val="B258D3"/>
    </a:accent4>
    <a:accent5>
      <a:srgbClr val="63A0CC"/>
    </a:accent5>
    <a:accent6>
      <a:srgbClr val="8AC4A7"/>
    </a:accent6>
    <a:hlink>
      <a:srgbClr val="B8FA56"/>
    </a:hlink>
    <a:folHlink>
      <a:srgbClr val="7AF8CC"/>
    </a:folHlink>
  </a:clrScheme>
</a:themeOverride>
</file>

<file path=ppt/theme/themeOverride21.xml><?xml version="1.0" encoding="utf-8"?>
<a:themeOverride xmlns:a="http://schemas.openxmlformats.org/drawingml/2006/main">
  <a:clrScheme name="Circuit">
    <a:dk1>
      <a:sysClr val="windowText" lastClr="000000"/>
    </a:dk1>
    <a:lt1>
      <a:sysClr val="window" lastClr="FFFFFF"/>
    </a:lt1>
    <a:dk2>
      <a:srgbClr val="134770"/>
    </a:dk2>
    <a:lt2>
      <a:srgbClr val="82FFFF"/>
    </a:lt2>
    <a:accent1>
      <a:srgbClr val="9ACD4C"/>
    </a:accent1>
    <a:accent2>
      <a:srgbClr val="FAA93A"/>
    </a:accent2>
    <a:accent3>
      <a:srgbClr val="D35940"/>
    </a:accent3>
    <a:accent4>
      <a:srgbClr val="B258D3"/>
    </a:accent4>
    <a:accent5>
      <a:srgbClr val="63A0CC"/>
    </a:accent5>
    <a:accent6>
      <a:srgbClr val="8AC4A7"/>
    </a:accent6>
    <a:hlink>
      <a:srgbClr val="B8FA56"/>
    </a:hlink>
    <a:folHlink>
      <a:srgbClr val="7AF8CC"/>
    </a:folHlink>
  </a:clrScheme>
</a:themeOverride>
</file>

<file path=ppt/theme/themeOverride22.xml><?xml version="1.0" encoding="utf-8"?>
<a:themeOverride xmlns:a="http://schemas.openxmlformats.org/drawingml/2006/main">
  <a:clrScheme name="Circuit">
    <a:dk1>
      <a:sysClr val="windowText" lastClr="000000"/>
    </a:dk1>
    <a:lt1>
      <a:sysClr val="window" lastClr="FFFFFF"/>
    </a:lt1>
    <a:dk2>
      <a:srgbClr val="134770"/>
    </a:dk2>
    <a:lt2>
      <a:srgbClr val="82FFFF"/>
    </a:lt2>
    <a:accent1>
      <a:srgbClr val="9ACD4C"/>
    </a:accent1>
    <a:accent2>
      <a:srgbClr val="FAA93A"/>
    </a:accent2>
    <a:accent3>
      <a:srgbClr val="D35940"/>
    </a:accent3>
    <a:accent4>
      <a:srgbClr val="B258D3"/>
    </a:accent4>
    <a:accent5>
      <a:srgbClr val="63A0CC"/>
    </a:accent5>
    <a:accent6>
      <a:srgbClr val="8AC4A7"/>
    </a:accent6>
    <a:hlink>
      <a:srgbClr val="B8FA56"/>
    </a:hlink>
    <a:folHlink>
      <a:srgbClr val="7AF8CC"/>
    </a:folHlink>
  </a:clrScheme>
</a:themeOverride>
</file>

<file path=ppt/theme/themeOverride23.xml><?xml version="1.0" encoding="utf-8"?>
<a:themeOverride xmlns:a="http://schemas.openxmlformats.org/drawingml/2006/main">
  <a:clrScheme name="Circuit">
    <a:dk1>
      <a:sysClr val="windowText" lastClr="000000"/>
    </a:dk1>
    <a:lt1>
      <a:sysClr val="window" lastClr="FFFFFF"/>
    </a:lt1>
    <a:dk2>
      <a:srgbClr val="134770"/>
    </a:dk2>
    <a:lt2>
      <a:srgbClr val="82FFFF"/>
    </a:lt2>
    <a:accent1>
      <a:srgbClr val="9ACD4C"/>
    </a:accent1>
    <a:accent2>
      <a:srgbClr val="FAA93A"/>
    </a:accent2>
    <a:accent3>
      <a:srgbClr val="D35940"/>
    </a:accent3>
    <a:accent4>
      <a:srgbClr val="B258D3"/>
    </a:accent4>
    <a:accent5>
      <a:srgbClr val="63A0CC"/>
    </a:accent5>
    <a:accent6>
      <a:srgbClr val="8AC4A7"/>
    </a:accent6>
    <a:hlink>
      <a:srgbClr val="B8FA56"/>
    </a:hlink>
    <a:folHlink>
      <a:srgbClr val="7AF8CC"/>
    </a:folHlink>
  </a:clrScheme>
</a:themeOverride>
</file>

<file path=ppt/theme/themeOverride24.xml><?xml version="1.0" encoding="utf-8"?>
<a:themeOverride xmlns:a="http://schemas.openxmlformats.org/drawingml/2006/main">
  <a:clrScheme name="Circuit">
    <a:dk1>
      <a:sysClr val="windowText" lastClr="000000"/>
    </a:dk1>
    <a:lt1>
      <a:sysClr val="window" lastClr="FFFFFF"/>
    </a:lt1>
    <a:dk2>
      <a:srgbClr val="134770"/>
    </a:dk2>
    <a:lt2>
      <a:srgbClr val="82FFFF"/>
    </a:lt2>
    <a:accent1>
      <a:srgbClr val="9ACD4C"/>
    </a:accent1>
    <a:accent2>
      <a:srgbClr val="FAA93A"/>
    </a:accent2>
    <a:accent3>
      <a:srgbClr val="D35940"/>
    </a:accent3>
    <a:accent4>
      <a:srgbClr val="B258D3"/>
    </a:accent4>
    <a:accent5>
      <a:srgbClr val="63A0CC"/>
    </a:accent5>
    <a:accent6>
      <a:srgbClr val="8AC4A7"/>
    </a:accent6>
    <a:hlink>
      <a:srgbClr val="B8FA56"/>
    </a:hlink>
    <a:folHlink>
      <a:srgbClr val="7AF8CC"/>
    </a:folHlink>
  </a:clrScheme>
</a:themeOverride>
</file>

<file path=ppt/theme/themeOverride25.xml><?xml version="1.0" encoding="utf-8"?>
<a:themeOverride xmlns:a="http://schemas.openxmlformats.org/drawingml/2006/main">
  <a:clrScheme name="Circuit">
    <a:dk1>
      <a:sysClr val="windowText" lastClr="000000"/>
    </a:dk1>
    <a:lt1>
      <a:sysClr val="window" lastClr="FFFFFF"/>
    </a:lt1>
    <a:dk2>
      <a:srgbClr val="134770"/>
    </a:dk2>
    <a:lt2>
      <a:srgbClr val="82FFFF"/>
    </a:lt2>
    <a:accent1>
      <a:srgbClr val="9ACD4C"/>
    </a:accent1>
    <a:accent2>
      <a:srgbClr val="FAA93A"/>
    </a:accent2>
    <a:accent3>
      <a:srgbClr val="D35940"/>
    </a:accent3>
    <a:accent4>
      <a:srgbClr val="B258D3"/>
    </a:accent4>
    <a:accent5>
      <a:srgbClr val="63A0CC"/>
    </a:accent5>
    <a:accent6>
      <a:srgbClr val="8AC4A7"/>
    </a:accent6>
    <a:hlink>
      <a:srgbClr val="B8FA56"/>
    </a:hlink>
    <a:folHlink>
      <a:srgbClr val="7AF8CC"/>
    </a:folHlink>
  </a:clrScheme>
</a:themeOverride>
</file>

<file path=ppt/theme/themeOverride26.xml><?xml version="1.0" encoding="utf-8"?>
<a:themeOverride xmlns:a="http://schemas.openxmlformats.org/drawingml/2006/main">
  <a:clrScheme name="Circuit">
    <a:dk1>
      <a:sysClr val="windowText" lastClr="000000"/>
    </a:dk1>
    <a:lt1>
      <a:sysClr val="window" lastClr="FFFFFF"/>
    </a:lt1>
    <a:dk2>
      <a:srgbClr val="134770"/>
    </a:dk2>
    <a:lt2>
      <a:srgbClr val="82FFFF"/>
    </a:lt2>
    <a:accent1>
      <a:srgbClr val="9ACD4C"/>
    </a:accent1>
    <a:accent2>
      <a:srgbClr val="FAA93A"/>
    </a:accent2>
    <a:accent3>
      <a:srgbClr val="D35940"/>
    </a:accent3>
    <a:accent4>
      <a:srgbClr val="B258D3"/>
    </a:accent4>
    <a:accent5>
      <a:srgbClr val="63A0CC"/>
    </a:accent5>
    <a:accent6>
      <a:srgbClr val="8AC4A7"/>
    </a:accent6>
    <a:hlink>
      <a:srgbClr val="B8FA56"/>
    </a:hlink>
    <a:folHlink>
      <a:srgbClr val="7AF8CC"/>
    </a:folHlink>
  </a:clrScheme>
</a:themeOverride>
</file>

<file path=ppt/theme/themeOverride27.xml><?xml version="1.0" encoding="utf-8"?>
<a:themeOverride xmlns:a="http://schemas.openxmlformats.org/drawingml/2006/main">
  <a:clrScheme name="Circuit">
    <a:dk1>
      <a:sysClr val="windowText" lastClr="000000"/>
    </a:dk1>
    <a:lt1>
      <a:sysClr val="window" lastClr="FFFFFF"/>
    </a:lt1>
    <a:dk2>
      <a:srgbClr val="134770"/>
    </a:dk2>
    <a:lt2>
      <a:srgbClr val="82FFFF"/>
    </a:lt2>
    <a:accent1>
      <a:srgbClr val="9ACD4C"/>
    </a:accent1>
    <a:accent2>
      <a:srgbClr val="FAA93A"/>
    </a:accent2>
    <a:accent3>
      <a:srgbClr val="D35940"/>
    </a:accent3>
    <a:accent4>
      <a:srgbClr val="B258D3"/>
    </a:accent4>
    <a:accent5>
      <a:srgbClr val="63A0CC"/>
    </a:accent5>
    <a:accent6>
      <a:srgbClr val="8AC4A7"/>
    </a:accent6>
    <a:hlink>
      <a:srgbClr val="B8FA56"/>
    </a:hlink>
    <a:folHlink>
      <a:srgbClr val="7AF8CC"/>
    </a:folHlink>
  </a:clrScheme>
</a:themeOverride>
</file>

<file path=ppt/theme/themeOverride28.xml><?xml version="1.0" encoding="utf-8"?>
<a:themeOverride xmlns:a="http://schemas.openxmlformats.org/drawingml/2006/main">
  <a:clrScheme name="Circuit">
    <a:dk1>
      <a:sysClr val="windowText" lastClr="000000"/>
    </a:dk1>
    <a:lt1>
      <a:sysClr val="window" lastClr="FFFFFF"/>
    </a:lt1>
    <a:dk2>
      <a:srgbClr val="134770"/>
    </a:dk2>
    <a:lt2>
      <a:srgbClr val="82FFFF"/>
    </a:lt2>
    <a:accent1>
      <a:srgbClr val="9ACD4C"/>
    </a:accent1>
    <a:accent2>
      <a:srgbClr val="FAA93A"/>
    </a:accent2>
    <a:accent3>
      <a:srgbClr val="D35940"/>
    </a:accent3>
    <a:accent4>
      <a:srgbClr val="B258D3"/>
    </a:accent4>
    <a:accent5>
      <a:srgbClr val="63A0CC"/>
    </a:accent5>
    <a:accent6>
      <a:srgbClr val="8AC4A7"/>
    </a:accent6>
    <a:hlink>
      <a:srgbClr val="B8FA56"/>
    </a:hlink>
    <a:folHlink>
      <a:srgbClr val="7AF8CC"/>
    </a:folHlink>
  </a:clrScheme>
</a:themeOverride>
</file>

<file path=ppt/theme/themeOverride29.xml><?xml version="1.0" encoding="utf-8"?>
<a:themeOverride xmlns:a="http://schemas.openxmlformats.org/drawingml/2006/main">
  <a:clrScheme name="Circuit">
    <a:dk1>
      <a:sysClr val="windowText" lastClr="000000"/>
    </a:dk1>
    <a:lt1>
      <a:sysClr val="window" lastClr="FFFFFF"/>
    </a:lt1>
    <a:dk2>
      <a:srgbClr val="134770"/>
    </a:dk2>
    <a:lt2>
      <a:srgbClr val="82FFFF"/>
    </a:lt2>
    <a:accent1>
      <a:srgbClr val="9ACD4C"/>
    </a:accent1>
    <a:accent2>
      <a:srgbClr val="FAA93A"/>
    </a:accent2>
    <a:accent3>
      <a:srgbClr val="D35940"/>
    </a:accent3>
    <a:accent4>
      <a:srgbClr val="B258D3"/>
    </a:accent4>
    <a:accent5>
      <a:srgbClr val="63A0CC"/>
    </a:accent5>
    <a:accent6>
      <a:srgbClr val="8AC4A7"/>
    </a:accent6>
    <a:hlink>
      <a:srgbClr val="B8FA56"/>
    </a:hlink>
    <a:folHlink>
      <a:srgbClr val="7AF8CC"/>
    </a:folHlink>
  </a:clrScheme>
</a:themeOverride>
</file>

<file path=ppt/theme/themeOverride3.xml><?xml version="1.0" encoding="utf-8"?>
<a:themeOverride xmlns:a="http://schemas.openxmlformats.org/drawingml/2006/main">
  <a:clrScheme name="Circuit">
    <a:dk1>
      <a:sysClr val="windowText" lastClr="000000"/>
    </a:dk1>
    <a:lt1>
      <a:sysClr val="window" lastClr="FFFFFF"/>
    </a:lt1>
    <a:dk2>
      <a:srgbClr val="134770"/>
    </a:dk2>
    <a:lt2>
      <a:srgbClr val="82FFFF"/>
    </a:lt2>
    <a:accent1>
      <a:srgbClr val="9ACD4C"/>
    </a:accent1>
    <a:accent2>
      <a:srgbClr val="FAA93A"/>
    </a:accent2>
    <a:accent3>
      <a:srgbClr val="D35940"/>
    </a:accent3>
    <a:accent4>
      <a:srgbClr val="B258D3"/>
    </a:accent4>
    <a:accent5>
      <a:srgbClr val="63A0CC"/>
    </a:accent5>
    <a:accent6>
      <a:srgbClr val="8AC4A7"/>
    </a:accent6>
    <a:hlink>
      <a:srgbClr val="B8FA56"/>
    </a:hlink>
    <a:folHlink>
      <a:srgbClr val="7AF8CC"/>
    </a:folHlink>
  </a:clrScheme>
</a:themeOverride>
</file>

<file path=ppt/theme/themeOverride30.xml><?xml version="1.0" encoding="utf-8"?>
<a:themeOverride xmlns:a="http://schemas.openxmlformats.org/drawingml/2006/main">
  <a:clrScheme name="Circuit">
    <a:dk1>
      <a:sysClr val="windowText" lastClr="000000"/>
    </a:dk1>
    <a:lt1>
      <a:sysClr val="window" lastClr="FFFFFF"/>
    </a:lt1>
    <a:dk2>
      <a:srgbClr val="134770"/>
    </a:dk2>
    <a:lt2>
      <a:srgbClr val="82FFFF"/>
    </a:lt2>
    <a:accent1>
      <a:srgbClr val="9ACD4C"/>
    </a:accent1>
    <a:accent2>
      <a:srgbClr val="FAA93A"/>
    </a:accent2>
    <a:accent3>
      <a:srgbClr val="D35940"/>
    </a:accent3>
    <a:accent4>
      <a:srgbClr val="B258D3"/>
    </a:accent4>
    <a:accent5>
      <a:srgbClr val="63A0CC"/>
    </a:accent5>
    <a:accent6>
      <a:srgbClr val="8AC4A7"/>
    </a:accent6>
    <a:hlink>
      <a:srgbClr val="B8FA56"/>
    </a:hlink>
    <a:folHlink>
      <a:srgbClr val="7AF8CC"/>
    </a:folHlink>
  </a:clrScheme>
</a:themeOverride>
</file>

<file path=ppt/theme/themeOverride31.xml><?xml version="1.0" encoding="utf-8"?>
<a:themeOverride xmlns:a="http://schemas.openxmlformats.org/drawingml/2006/main">
  <a:clrScheme name="Circuit">
    <a:dk1>
      <a:sysClr val="windowText" lastClr="000000"/>
    </a:dk1>
    <a:lt1>
      <a:sysClr val="window" lastClr="FFFFFF"/>
    </a:lt1>
    <a:dk2>
      <a:srgbClr val="134770"/>
    </a:dk2>
    <a:lt2>
      <a:srgbClr val="82FFFF"/>
    </a:lt2>
    <a:accent1>
      <a:srgbClr val="9ACD4C"/>
    </a:accent1>
    <a:accent2>
      <a:srgbClr val="FAA93A"/>
    </a:accent2>
    <a:accent3>
      <a:srgbClr val="D35940"/>
    </a:accent3>
    <a:accent4>
      <a:srgbClr val="B258D3"/>
    </a:accent4>
    <a:accent5>
      <a:srgbClr val="63A0CC"/>
    </a:accent5>
    <a:accent6>
      <a:srgbClr val="8AC4A7"/>
    </a:accent6>
    <a:hlink>
      <a:srgbClr val="B8FA56"/>
    </a:hlink>
    <a:folHlink>
      <a:srgbClr val="7AF8CC"/>
    </a:folHlink>
  </a:clrScheme>
</a:themeOverride>
</file>

<file path=ppt/theme/themeOverride32.xml><?xml version="1.0" encoding="utf-8"?>
<a:themeOverride xmlns:a="http://schemas.openxmlformats.org/drawingml/2006/main">
  <a:clrScheme name="Circuit">
    <a:dk1>
      <a:sysClr val="windowText" lastClr="000000"/>
    </a:dk1>
    <a:lt1>
      <a:sysClr val="window" lastClr="FFFFFF"/>
    </a:lt1>
    <a:dk2>
      <a:srgbClr val="134770"/>
    </a:dk2>
    <a:lt2>
      <a:srgbClr val="82FFFF"/>
    </a:lt2>
    <a:accent1>
      <a:srgbClr val="9ACD4C"/>
    </a:accent1>
    <a:accent2>
      <a:srgbClr val="FAA93A"/>
    </a:accent2>
    <a:accent3>
      <a:srgbClr val="D35940"/>
    </a:accent3>
    <a:accent4>
      <a:srgbClr val="B258D3"/>
    </a:accent4>
    <a:accent5>
      <a:srgbClr val="63A0CC"/>
    </a:accent5>
    <a:accent6>
      <a:srgbClr val="8AC4A7"/>
    </a:accent6>
    <a:hlink>
      <a:srgbClr val="B8FA56"/>
    </a:hlink>
    <a:folHlink>
      <a:srgbClr val="7AF8CC"/>
    </a:folHlink>
  </a:clrScheme>
</a:themeOverride>
</file>

<file path=ppt/theme/themeOverride33.xml><?xml version="1.0" encoding="utf-8"?>
<a:themeOverride xmlns:a="http://schemas.openxmlformats.org/drawingml/2006/main">
  <a:clrScheme name="Circuit">
    <a:dk1>
      <a:sysClr val="windowText" lastClr="000000"/>
    </a:dk1>
    <a:lt1>
      <a:sysClr val="window" lastClr="FFFFFF"/>
    </a:lt1>
    <a:dk2>
      <a:srgbClr val="134770"/>
    </a:dk2>
    <a:lt2>
      <a:srgbClr val="82FFFF"/>
    </a:lt2>
    <a:accent1>
      <a:srgbClr val="9ACD4C"/>
    </a:accent1>
    <a:accent2>
      <a:srgbClr val="FAA93A"/>
    </a:accent2>
    <a:accent3>
      <a:srgbClr val="D35940"/>
    </a:accent3>
    <a:accent4>
      <a:srgbClr val="B258D3"/>
    </a:accent4>
    <a:accent5>
      <a:srgbClr val="63A0CC"/>
    </a:accent5>
    <a:accent6>
      <a:srgbClr val="8AC4A7"/>
    </a:accent6>
    <a:hlink>
      <a:srgbClr val="B8FA56"/>
    </a:hlink>
    <a:folHlink>
      <a:srgbClr val="7AF8CC"/>
    </a:folHlink>
  </a:clrScheme>
</a:themeOverride>
</file>

<file path=ppt/theme/themeOverride34.xml><?xml version="1.0" encoding="utf-8"?>
<a:themeOverride xmlns:a="http://schemas.openxmlformats.org/drawingml/2006/main">
  <a:clrScheme name="Circuit">
    <a:dk1>
      <a:sysClr val="windowText" lastClr="000000"/>
    </a:dk1>
    <a:lt1>
      <a:sysClr val="window" lastClr="FFFFFF"/>
    </a:lt1>
    <a:dk2>
      <a:srgbClr val="134770"/>
    </a:dk2>
    <a:lt2>
      <a:srgbClr val="82FFFF"/>
    </a:lt2>
    <a:accent1>
      <a:srgbClr val="9ACD4C"/>
    </a:accent1>
    <a:accent2>
      <a:srgbClr val="FAA93A"/>
    </a:accent2>
    <a:accent3>
      <a:srgbClr val="D35940"/>
    </a:accent3>
    <a:accent4>
      <a:srgbClr val="B258D3"/>
    </a:accent4>
    <a:accent5>
      <a:srgbClr val="63A0CC"/>
    </a:accent5>
    <a:accent6>
      <a:srgbClr val="8AC4A7"/>
    </a:accent6>
    <a:hlink>
      <a:srgbClr val="B8FA56"/>
    </a:hlink>
    <a:folHlink>
      <a:srgbClr val="7AF8CC"/>
    </a:folHlink>
  </a:clrScheme>
</a:themeOverride>
</file>

<file path=ppt/theme/themeOverride35.xml><?xml version="1.0" encoding="utf-8"?>
<a:themeOverride xmlns:a="http://schemas.openxmlformats.org/drawingml/2006/main">
  <a:clrScheme name="Circuit">
    <a:dk1>
      <a:sysClr val="windowText" lastClr="000000"/>
    </a:dk1>
    <a:lt1>
      <a:sysClr val="window" lastClr="FFFFFF"/>
    </a:lt1>
    <a:dk2>
      <a:srgbClr val="134770"/>
    </a:dk2>
    <a:lt2>
      <a:srgbClr val="82FFFF"/>
    </a:lt2>
    <a:accent1>
      <a:srgbClr val="9ACD4C"/>
    </a:accent1>
    <a:accent2>
      <a:srgbClr val="FAA93A"/>
    </a:accent2>
    <a:accent3>
      <a:srgbClr val="D35940"/>
    </a:accent3>
    <a:accent4>
      <a:srgbClr val="B258D3"/>
    </a:accent4>
    <a:accent5>
      <a:srgbClr val="63A0CC"/>
    </a:accent5>
    <a:accent6>
      <a:srgbClr val="8AC4A7"/>
    </a:accent6>
    <a:hlink>
      <a:srgbClr val="B8FA56"/>
    </a:hlink>
    <a:folHlink>
      <a:srgbClr val="7AF8CC"/>
    </a:folHlink>
  </a:clrScheme>
</a:themeOverride>
</file>

<file path=ppt/theme/themeOverride36.xml><?xml version="1.0" encoding="utf-8"?>
<a:themeOverride xmlns:a="http://schemas.openxmlformats.org/drawingml/2006/main">
  <a:clrScheme name="Circuit">
    <a:dk1>
      <a:sysClr val="windowText" lastClr="000000"/>
    </a:dk1>
    <a:lt1>
      <a:sysClr val="window" lastClr="FFFFFF"/>
    </a:lt1>
    <a:dk2>
      <a:srgbClr val="134770"/>
    </a:dk2>
    <a:lt2>
      <a:srgbClr val="82FFFF"/>
    </a:lt2>
    <a:accent1>
      <a:srgbClr val="9ACD4C"/>
    </a:accent1>
    <a:accent2>
      <a:srgbClr val="FAA93A"/>
    </a:accent2>
    <a:accent3>
      <a:srgbClr val="D35940"/>
    </a:accent3>
    <a:accent4>
      <a:srgbClr val="B258D3"/>
    </a:accent4>
    <a:accent5>
      <a:srgbClr val="63A0CC"/>
    </a:accent5>
    <a:accent6>
      <a:srgbClr val="8AC4A7"/>
    </a:accent6>
    <a:hlink>
      <a:srgbClr val="B8FA56"/>
    </a:hlink>
    <a:folHlink>
      <a:srgbClr val="7AF8CC"/>
    </a:folHlink>
  </a:clrScheme>
</a:themeOverride>
</file>

<file path=ppt/theme/themeOverride37.xml><?xml version="1.0" encoding="utf-8"?>
<a:themeOverride xmlns:a="http://schemas.openxmlformats.org/drawingml/2006/main">
  <a:clrScheme name="Circuit">
    <a:dk1>
      <a:sysClr val="windowText" lastClr="000000"/>
    </a:dk1>
    <a:lt1>
      <a:sysClr val="window" lastClr="FFFFFF"/>
    </a:lt1>
    <a:dk2>
      <a:srgbClr val="134770"/>
    </a:dk2>
    <a:lt2>
      <a:srgbClr val="82FFFF"/>
    </a:lt2>
    <a:accent1>
      <a:srgbClr val="9ACD4C"/>
    </a:accent1>
    <a:accent2>
      <a:srgbClr val="FAA93A"/>
    </a:accent2>
    <a:accent3>
      <a:srgbClr val="D35940"/>
    </a:accent3>
    <a:accent4>
      <a:srgbClr val="B258D3"/>
    </a:accent4>
    <a:accent5>
      <a:srgbClr val="63A0CC"/>
    </a:accent5>
    <a:accent6>
      <a:srgbClr val="8AC4A7"/>
    </a:accent6>
    <a:hlink>
      <a:srgbClr val="B8FA56"/>
    </a:hlink>
    <a:folHlink>
      <a:srgbClr val="7AF8CC"/>
    </a:folHlink>
  </a:clrScheme>
</a:themeOverride>
</file>

<file path=ppt/theme/themeOverride38.xml><?xml version="1.0" encoding="utf-8"?>
<a:themeOverride xmlns:a="http://schemas.openxmlformats.org/drawingml/2006/main">
  <a:clrScheme name="Circuit">
    <a:dk1>
      <a:sysClr val="windowText" lastClr="000000"/>
    </a:dk1>
    <a:lt1>
      <a:sysClr val="window" lastClr="FFFFFF"/>
    </a:lt1>
    <a:dk2>
      <a:srgbClr val="134770"/>
    </a:dk2>
    <a:lt2>
      <a:srgbClr val="82FFFF"/>
    </a:lt2>
    <a:accent1>
      <a:srgbClr val="9ACD4C"/>
    </a:accent1>
    <a:accent2>
      <a:srgbClr val="FAA93A"/>
    </a:accent2>
    <a:accent3>
      <a:srgbClr val="D35940"/>
    </a:accent3>
    <a:accent4>
      <a:srgbClr val="B258D3"/>
    </a:accent4>
    <a:accent5>
      <a:srgbClr val="63A0CC"/>
    </a:accent5>
    <a:accent6>
      <a:srgbClr val="8AC4A7"/>
    </a:accent6>
    <a:hlink>
      <a:srgbClr val="B8FA56"/>
    </a:hlink>
    <a:folHlink>
      <a:srgbClr val="7AF8CC"/>
    </a:folHlink>
  </a:clrScheme>
</a:themeOverride>
</file>

<file path=ppt/theme/themeOverride39.xml><?xml version="1.0" encoding="utf-8"?>
<a:themeOverride xmlns:a="http://schemas.openxmlformats.org/drawingml/2006/main">
  <a:clrScheme name="Circuit">
    <a:dk1>
      <a:sysClr val="windowText" lastClr="000000"/>
    </a:dk1>
    <a:lt1>
      <a:sysClr val="window" lastClr="FFFFFF"/>
    </a:lt1>
    <a:dk2>
      <a:srgbClr val="134770"/>
    </a:dk2>
    <a:lt2>
      <a:srgbClr val="82FFFF"/>
    </a:lt2>
    <a:accent1>
      <a:srgbClr val="9ACD4C"/>
    </a:accent1>
    <a:accent2>
      <a:srgbClr val="FAA93A"/>
    </a:accent2>
    <a:accent3>
      <a:srgbClr val="D35940"/>
    </a:accent3>
    <a:accent4>
      <a:srgbClr val="B258D3"/>
    </a:accent4>
    <a:accent5>
      <a:srgbClr val="63A0CC"/>
    </a:accent5>
    <a:accent6>
      <a:srgbClr val="8AC4A7"/>
    </a:accent6>
    <a:hlink>
      <a:srgbClr val="B8FA56"/>
    </a:hlink>
    <a:folHlink>
      <a:srgbClr val="7AF8CC"/>
    </a:folHlink>
  </a:clrScheme>
</a:themeOverride>
</file>

<file path=ppt/theme/themeOverride4.xml><?xml version="1.0" encoding="utf-8"?>
<a:themeOverride xmlns:a="http://schemas.openxmlformats.org/drawingml/2006/main">
  <a:clrScheme name="Circuit">
    <a:dk1>
      <a:sysClr val="windowText" lastClr="000000"/>
    </a:dk1>
    <a:lt1>
      <a:sysClr val="window" lastClr="FFFFFF"/>
    </a:lt1>
    <a:dk2>
      <a:srgbClr val="134770"/>
    </a:dk2>
    <a:lt2>
      <a:srgbClr val="82FFFF"/>
    </a:lt2>
    <a:accent1>
      <a:srgbClr val="9ACD4C"/>
    </a:accent1>
    <a:accent2>
      <a:srgbClr val="FAA93A"/>
    </a:accent2>
    <a:accent3>
      <a:srgbClr val="D35940"/>
    </a:accent3>
    <a:accent4>
      <a:srgbClr val="B258D3"/>
    </a:accent4>
    <a:accent5>
      <a:srgbClr val="63A0CC"/>
    </a:accent5>
    <a:accent6>
      <a:srgbClr val="8AC4A7"/>
    </a:accent6>
    <a:hlink>
      <a:srgbClr val="B8FA56"/>
    </a:hlink>
    <a:folHlink>
      <a:srgbClr val="7AF8CC"/>
    </a:folHlink>
  </a:clrScheme>
</a:themeOverride>
</file>

<file path=ppt/theme/themeOverride40.xml><?xml version="1.0" encoding="utf-8"?>
<a:themeOverride xmlns:a="http://schemas.openxmlformats.org/drawingml/2006/main">
  <a:clrScheme name="Circuit">
    <a:dk1>
      <a:sysClr val="windowText" lastClr="000000"/>
    </a:dk1>
    <a:lt1>
      <a:sysClr val="window" lastClr="FFFFFF"/>
    </a:lt1>
    <a:dk2>
      <a:srgbClr val="134770"/>
    </a:dk2>
    <a:lt2>
      <a:srgbClr val="82FFFF"/>
    </a:lt2>
    <a:accent1>
      <a:srgbClr val="9ACD4C"/>
    </a:accent1>
    <a:accent2>
      <a:srgbClr val="FAA93A"/>
    </a:accent2>
    <a:accent3>
      <a:srgbClr val="D35940"/>
    </a:accent3>
    <a:accent4>
      <a:srgbClr val="B258D3"/>
    </a:accent4>
    <a:accent5>
      <a:srgbClr val="63A0CC"/>
    </a:accent5>
    <a:accent6>
      <a:srgbClr val="8AC4A7"/>
    </a:accent6>
    <a:hlink>
      <a:srgbClr val="B8FA56"/>
    </a:hlink>
    <a:folHlink>
      <a:srgbClr val="7AF8CC"/>
    </a:folHlink>
  </a:clrScheme>
</a:themeOverride>
</file>

<file path=ppt/theme/themeOverride41.xml><?xml version="1.0" encoding="utf-8"?>
<a:themeOverride xmlns:a="http://schemas.openxmlformats.org/drawingml/2006/main">
  <a:clrScheme name="Circuit">
    <a:dk1>
      <a:sysClr val="windowText" lastClr="000000"/>
    </a:dk1>
    <a:lt1>
      <a:sysClr val="window" lastClr="FFFFFF"/>
    </a:lt1>
    <a:dk2>
      <a:srgbClr val="134770"/>
    </a:dk2>
    <a:lt2>
      <a:srgbClr val="82FFFF"/>
    </a:lt2>
    <a:accent1>
      <a:srgbClr val="9ACD4C"/>
    </a:accent1>
    <a:accent2>
      <a:srgbClr val="FAA93A"/>
    </a:accent2>
    <a:accent3>
      <a:srgbClr val="D35940"/>
    </a:accent3>
    <a:accent4>
      <a:srgbClr val="B258D3"/>
    </a:accent4>
    <a:accent5>
      <a:srgbClr val="63A0CC"/>
    </a:accent5>
    <a:accent6>
      <a:srgbClr val="8AC4A7"/>
    </a:accent6>
    <a:hlink>
      <a:srgbClr val="B8FA56"/>
    </a:hlink>
    <a:folHlink>
      <a:srgbClr val="7AF8CC"/>
    </a:folHlink>
  </a:clrScheme>
</a:themeOverride>
</file>

<file path=ppt/theme/themeOverride42.xml><?xml version="1.0" encoding="utf-8"?>
<a:themeOverride xmlns:a="http://schemas.openxmlformats.org/drawingml/2006/main">
  <a:clrScheme name="Circuit">
    <a:dk1>
      <a:sysClr val="windowText" lastClr="000000"/>
    </a:dk1>
    <a:lt1>
      <a:sysClr val="window" lastClr="FFFFFF"/>
    </a:lt1>
    <a:dk2>
      <a:srgbClr val="134770"/>
    </a:dk2>
    <a:lt2>
      <a:srgbClr val="82FFFF"/>
    </a:lt2>
    <a:accent1>
      <a:srgbClr val="9ACD4C"/>
    </a:accent1>
    <a:accent2>
      <a:srgbClr val="FAA93A"/>
    </a:accent2>
    <a:accent3>
      <a:srgbClr val="D35940"/>
    </a:accent3>
    <a:accent4>
      <a:srgbClr val="B258D3"/>
    </a:accent4>
    <a:accent5>
      <a:srgbClr val="63A0CC"/>
    </a:accent5>
    <a:accent6>
      <a:srgbClr val="8AC4A7"/>
    </a:accent6>
    <a:hlink>
      <a:srgbClr val="B8FA56"/>
    </a:hlink>
    <a:folHlink>
      <a:srgbClr val="7AF8CC"/>
    </a:folHlink>
  </a:clrScheme>
</a:themeOverride>
</file>

<file path=ppt/theme/themeOverride43.xml><?xml version="1.0" encoding="utf-8"?>
<a:themeOverride xmlns:a="http://schemas.openxmlformats.org/drawingml/2006/main">
  <a:clrScheme name="Circuit">
    <a:dk1>
      <a:sysClr val="windowText" lastClr="000000"/>
    </a:dk1>
    <a:lt1>
      <a:sysClr val="window" lastClr="FFFFFF"/>
    </a:lt1>
    <a:dk2>
      <a:srgbClr val="134770"/>
    </a:dk2>
    <a:lt2>
      <a:srgbClr val="82FFFF"/>
    </a:lt2>
    <a:accent1>
      <a:srgbClr val="9ACD4C"/>
    </a:accent1>
    <a:accent2>
      <a:srgbClr val="FAA93A"/>
    </a:accent2>
    <a:accent3>
      <a:srgbClr val="D35940"/>
    </a:accent3>
    <a:accent4>
      <a:srgbClr val="B258D3"/>
    </a:accent4>
    <a:accent5>
      <a:srgbClr val="63A0CC"/>
    </a:accent5>
    <a:accent6>
      <a:srgbClr val="8AC4A7"/>
    </a:accent6>
    <a:hlink>
      <a:srgbClr val="B8FA56"/>
    </a:hlink>
    <a:folHlink>
      <a:srgbClr val="7AF8CC"/>
    </a:folHlink>
  </a:clrScheme>
</a:themeOverride>
</file>

<file path=ppt/theme/themeOverride44.xml><?xml version="1.0" encoding="utf-8"?>
<a:themeOverride xmlns:a="http://schemas.openxmlformats.org/drawingml/2006/main">
  <a:clrScheme name="Circuit">
    <a:dk1>
      <a:sysClr val="windowText" lastClr="000000"/>
    </a:dk1>
    <a:lt1>
      <a:sysClr val="window" lastClr="FFFFFF"/>
    </a:lt1>
    <a:dk2>
      <a:srgbClr val="134770"/>
    </a:dk2>
    <a:lt2>
      <a:srgbClr val="82FFFF"/>
    </a:lt2>
    <a:accent1>
      <a:srgbClr val="9ACD4C"/>
    </a:accent1>
    <a:accent2>
      <a:srgbClr val="FAA93A"/>
    </a:accent2>
    <a:accent3>
      <a:srgbClr val="D35940"/>
    </a:accent3>
    <a:accent4>
      <a:srgbClr val="B258D3"/>
    </a:accent4>
    <a:accent5>
      <a:srgbClr val="63A0CC"/>
    </a:accent5>
    <a:accent6>
      <a:srgbClr val="8AC4A7"/>
    </a:accent6>
    <a:hlink>
      <a:srgbClr val="B8FA56"/>
    </a:hlink>
    <a:folHlink>
      <a:srgbClr val="7AF8CC"/>
    </a:folHlink>
  </a:clrScheme>
</a:themeOverride>
</file>

<file path=ppt/theme/themeOverride45.xml><?xml version="1.0" encoding="utf-8"?>
<a:themeOverride xmlns:a="http://schemas.openxmlformats.org/drawingml/2006/main">
  <a:clrScheme name="Circuit">
    <a:dk1>
      <a:sysClr val="windowText" lastClr="000000"/>
    </a:dk1>
    <a:lt1>
      <a:sysClr val="window" lastClr="FFFFFF"/>
    </a:lt1>
    <a:dk2>
      <a:srgbClr val="134770"/>
    </a:dk2>
    <a:lt2>
      <a:srgbClr val="82FFFF"/>
    </a:lt2>
    <a:accent1>
      <a:srgbClr val="9ACD4C"/>
    </a:accent1>
    <a:accent2>
      <a:srgbClr val="FAA93A"/>
    </a:accent2>
    <a:accent3>
      <a:srgbClr val="D35940"/>
    </a:accent3>
    <a:accent4>
      <a:srgbClr val="B258D3"/>
    </a:accent4>
    <a:accent5>
      <a:srgbClr val="63A0CC"/>
    </a:accent5>
    <a:accent6>
      <a:srgbClr val="8AC4A7"/>
    </a:accent6>
    <a:hlink>
      <a:srgbClr val="B8FA56"/>
    </a:hlink>
    <a:folHlink>
      <a:srgbClr val="7AF8CC"/>
    </a:folHlink>
  </a:clrScheme>
</a:themeOverride>
</file>

<file path=ppt/theme/themeOverride46.xml><?xml version="1.0" encoding="utf-8"?>
<a:themeOverride xmlns:a="http://schemas.openxmlformats.org/drawingml/2006/main">
  <a:clrScheme name="Circuit">
    <a:dk1>
      <a:sysClr val="windowText" lastClr="000000"/>
    </a:dk1>
    <a:lt1>
      <a:sysClr val="window" lastClr="FFFFFF"/>
    </a:lt1>
    <a:dk2>
      <a:srgbClr val="134770"/>
    </a:dk2>
    <a:lt2>
      <a:srgbClr val="82FFFF"/>
    </a:lt2>
    <a:accent1>
      <a:srgbClr val="9ACD4C"/>
    </a:accent1>
    <a:accent2>
      <a:srgbClr val="FAA93A"/>
    </a:accent2>
    <a:accent3>
      <a:srgbClr val="D35940"/>
    </a:accent3>
    <a:accent4>
      <a:srgbClr val="B258D3"/>
    </a:accent4>
    <a:accent5>
      <a:srgbClr val="63A0CC"/>
    </a:accent5>
    <a:accent6>
      <a:srgbClr val="8AC4A7"/>
    </a:accent6>
    <a:hlink>
      <a:srgbClr val="B8FA56"/>
    </a:hlink>
    <a:folHlink>
      <a:srgbClr val="7AF8CC"/>
    </a:folHlink>
  </a:clrScheme>
</a:themeOverride>
</file>

<file path=ppt/theme/themeOverride47.xml><?xml version="1.0" encoding="utf-8"?>
<a:themeOverride xmlns:a="http://schemas.openxmlformats.org/drawingml/2006/main">
  <a:clrScheme name="Circuit">
    <a:dk1>
      <a:sysClr val="windowText" lastClr="000000"/>
    </a:dk1>
    <a:lt1>
      <a:sysClr val="window" lastClr="FFFFFF"/>
    </a:lt1>
    <a:dk2>
      <a:srgbClr val="134770"/>
    </a:dk2>
    <a:lt2>
      <a:srgbClr val="82FFFF"/>
    </a:lt2>
    <a:accent1>
      <a:srgbClr val="9ACD4C"/>
    </a:accent1>
    <a:accent2>
      <a:srgbClr val="FAA93A"/>
    </a:accent2>
    <a:accent3>
      <a:srgbClr val="D35940"/>
    </a:accent3>
    <a:accent4>
      <a:srgbClr val="B258D3"/>
    </a:accent4>
    <a:accent5>
      <a:srgbClr val="63A0CC"/>
    </a:accent5>
    <a:accent6>
      <a:srgbClr val="8AC4A7"/>
    </a:accent6>
    <a:hlink>
      <a:srgbClr val="B8FA56"/>
    </a:hlink>
    <a:folHlink>
      <a:srgbClr val="7AF8CC"/>
    </a:folHlink>
  </a:clrScheme>
</a:themeOverride>
</file>

<file path=ppt/theme/themeOverride48.xml><?xml version="1.0" encoding="utf-8"?>
<a:themeOverride xmlns:a="http://schemas.openxmlformats.org/drawingml/2006/main">
  <a:clrScheme name="Circuit">
    <a:dk1>
      <a:sysClr val="windowText" lastClr="000000"/>
    </a:dk1>
    <a:lt1>
      <a:sysClr val="window" lastClr="FFFFFF"/>
    </a:lt1>
    <a:dk2>
      <a:srgbClr val="134770"/>
    </a:dk2>
    <a:lt2>
      <a:srgbClr val="82FFFF"/>
    </a:lt2>
    <a:accent1>
      <a:srgbClr val="9ACD4C"/>
    </a:accent1>
    <a:accent2>
      <a:srgbClr val="FAA93A"/>
    </a:accent2>
    <a:accent3>
      <a:srgbClr val="D35940"/>
    </a:accent3>
    <a:accent4>
      <a:srgbClr val="B258D3"/>
    </a:accent4>
    <a:accent5>
      <a:srgbClr val="63A0CC"/>
    </a:accent5>
    <a:accent6>
      <a:srgbClr val="8AC4A7"/>
    </a:accent6>
    <a:hlink>
      <a:srgbClr val="B8FA56"/>
    </a:hlink>
    <a:folHlink>
      <a:srgbClr val="7AF8CC"/>
    </a:folHlink>
  </a:clrScheme>
</a:themeOverride>
</file>

<file path=ppt/theme/themeOverride5.xml><?xml version="1.0" encoding="utf-8"?>
<a:themeOverride xmlns:a="http://schemas.openxmlformats.org/drawingml/2006/main">
  <a:clrScheme name="Circuit">
    <a:dk1>
      <a:sysClr val="windowText" lastClr="000000"/>
    </a:dk1>
    <a:lt1>
      <a:sysClr val="window" lastClr="FFFFFF"/>
    </a:lt1>
    <a:dk2>
      <a:srgbClr val="134770"/>
    </a:dk2>
    <a:lt2>
      <a:srgbClr val="82FFFF"/>
    </a:lt2>
    <a:accent1>
      <a:srgbClr val="9ACD4C"/>
    </a:accent1>
    <a:accent2>
      <a:srgbClr val="FAA93A"/>
    </a:accent2>
    <a:accent3>
      <a:srgbClr val="D35940"/>
    </a:accent3>
    <a:accent4>
      <a:srgbClr val="B258D3"/>
    </a:accent4>
    <a:accent5>
      <a:srgbClr val="63A0CC"/>
    </a:accent5>
    <a:accent6>
      <a:srgbClr val="8AC4A7"/>
    </a:accent6>
    <a:hlink>
      <a:srgbClr val="B8FA56"/>
    </a:hlink>
    <a:folHlink>
      <a:srgbClr val="7AF8CC"/>
    </a:folHlink>
  </a:clrScheme>
</a:themeOverride>
</file>

<file path=ppt/theme/themeOverride6.xml><?xml version="1.0" encoding="utf-8"?>
<a:themeOverride xmlns:a="http://schemas.openxmlformats.org/drawingml/2006/main">
  <a:clrScheme name="Circuit">
    <a:dk1>
      <a:sysClr val="windowText" lastClr="000000"/>
    </a:dk1>
    <a:lt1>
      <a:sysClr val="window" lastClr="FFFFFF"/>
    </a:lt1>
    <a:dk2>
      <a:srgbClr val="134770"/>
    </a:dk2>
    <a:lt2>
      <a:srgbClr val="82FFFF"/>
    </a:lt2>
    <a:accent1>
      <a:srgbClr val="9ACD4C"/>
    </a:accent1>
    <a:accent2>
      <a:srgbClr val="FAA93A"/>
    </a:accent2>
    <a:accent3>
      <a:srgbClr val="D35940"/>
    </a:accent3>
    <a:accent4>
      <a:srgbClr val="B258D3"/>
    </a:accent4>
    <a:accent5>
      <a:srgbClr val="63A0CC"/>
    </a:accent5>
    <a:accent6>
      <a:srgbClr val="8AC4A7"/>
    </a:accent6>
    <a:hlink>
      <a:srgbClr val="B8FA56"/>
    </a:hlink>
    <a:folHlink>
      <a:srgbClr val="7AF8CC"/>
    </a:folHlink>
  </a:clrScheme>
</a:themeOverride>
</file>

<file path=ppt/theme/themeOverride7.xml><?xml version="1.0" encoding="utf-8"?>
<a:themeOverride xmlns:a="http://schemas.openxmlformats.org/drawingml/2006/main">
  <a:clrScheme name="Circuit">
    <a:dk1>
      <a:sysClr val="windowText" lastClr="000000"/>
    </a:dk1>
    <a:lt1>
      <a:sysClr val="window" lastClr="FFFFFF"/>
    </a:lt1>
    <a:dk2>
      <a:srgbClr val="134770"/>
    </a:dk2>
    <a:lt2>
      <a:srgbClr val="82FFFF"/>
    </a:lt2>
    <a:accent1>
      <a:srgbClr val="9ACD4C"/>
    </a:accent1>
    <a:accent2>
      <a:srgbClr val="FAA93A"/>
    </a:accent2>
    <a:accent3>
      <a:srgbClr val="D35940"/>
    </a:accent3>
    <a:accent4>
      <a:srgbClr val="B258D3"/>
    </a:accent4>
    <a:accent5>
      <a:srgbClr val="63A0CC"/>
    </a:accent5>
    <a:accent6>
      <a:srgbClr val="8AC4A7"/>
    </a:accent6>
    <a:hlink>
      <a:srgbClr val="B8FA56"/>
    </a:hlink>
    <a:folHlink>
      <a:srgbClr val="7AF8CC"/>
    </a:folHlink>
  </a:clrScheme>
</a:themeOverride>
</file>

<file path=ppt/theme/themeOverride8.xml><?xml version="1.0" encoding="utf-8"?>
<a:themeOverride xmlns:a="http://schemas.openxmlformats.org/drawingml/2006/main">
  <a:clrScheme name="Circuit">
    <a:dk1>
      <a:sysClr val="windowText" lastClr="000000"/>
    </a:dk1>
    <a:lt1>
      <a:sysClr val="window" lastClr="FFFFFF"/>
    </a:lt1>
    <a:dk2>
      <a:srgbClr val="134770"/>
    </a:dk2>
    <a:lt2>
      <a:srgbClr val="82FFFF"/>
    </a:lt2>
    <a:accent1>
      <a:srgbClr val="9ACD4C"/>
    </a:accent1>
    <a:accent2>
      <a:srgbClr val="FAA93A"/>
    </a:accent2>
    <a:accent3>
      <a:srgbClr val="D35940"/>
    </a:accent3>
    <a:accent4>
      <a:srgbClr val="B258D3"/>
    </a:accent4>
    <a:accent5>
      <a:srgbClr val="63A0CC"/>
    </a:accent5>
    <a:accent6>
      <a:srgbClr val="8AC4A7"/>
    </a:accent6>
    <a:hlink>
      <a:srgbClr val="B8FA56"/>
    </a:hlink>
    <a:folHlink>
      <a:srgbClr val="7AF8CC"/>
    </a:folHlink>
  </a:clrScheme>
</a:themeOverride>
</file>

<file path=ppt/theme/themeOverride9.xml><?xml version="1.0" encoding="utf-8"?>
<a:themeOverride xmlns:a="http://schemas.openxmlformats.org/drawingml/2006/main">
  <a:clrScheme name="Circuit">
    <a:dk1>
      <a:sysClr val="windowText" lastClr="000000"/>
    </a:dk1>
    <a:lt1>
      <a:sysClr val="window" lastClr="FFFFFF"/>
    </a:lt1>
    <a:dk2>
      <a:srgbClr val="134770"/>
    </a:dk2>
    <a:lt2>
      <a:srgbClr val="82FFFF"/>
    </a:lt2>
    <a:accent1>
      <a:srgbClr val="9ACD4C"/>
    </a:accent1>
    <a:accent2>
      <a:srgbClr val="FAA93A"/>
    </a:accent2>
    <a:accent3>
      <a:srgbClr val="D35940"/>
    </a:accent3>
    <a:accent4>
      <a:srgbClr val="B258D3"/>
    </a:accent4>
    <a:accent5>
      <a:srgbClr val="63A0CC"/>
    </a:accent5>
    <a:accent6>
      <a:srgbClr val="8AC4A7"/>
    </a:accent6>
    <a:hlink>
      <a:srgbClr val="B8FA56"/>
    </a:hlink>
    <a:folHlink>
      <a:srgbClr val="7AF8CC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10189</TotalTime>
  <Words>1628</Words>
  <Application>Microsoft Office PowerPoint</Application>
  <PresentationFormat>Widescreen</PresentationFormat>
  <Paragraphs>366</Paragraphs>
  <Slides>48</Slides>
  <Notes>11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3" baseType="lpstr">
      <vt:lpstr>Arial</vt:lpstr>
      <vt:lpstr>Calibri</vt:lpstr>
      <vt:lpstr>Cambria Math</vt:lpstr>
      <vt:lpstr>Tw Cen MT</vt:lpstr>
      <vt:lpstr>Circuit</vt:lpstr>
      <vt:lpstr>Progress Report</vt:lpstr>
      <vt:lpstr>Table of contents</vt:lpstr>
      <vt:lpstr>Research goal</vt:lpstr>
      <vt:lpstr>Game Environment</vt:lpstr>
      <vt:lpstr>Environment characteristics</vt:lpstr>
      <vt:lpstr>Example – 1st frame</vt:lpstr>
      <vt:lpstr>Example – second frame of the game</vt:lpstr>
      <vt:lpstr>Example – third frame of the game</vt:lpstr>
      <vt:lpstr>Example – forth frame of the game</vt:lpstr>
      <vt:lpstr>Example – fifth frame of the game</vt:lpstr>
      <vt:lpstr>Example – sixth frame of the game</vt:lpstr>
      <vt:lpstr>Example – 7th frame</vt:lpstr>
      <vt:lpstr>Example – 8th frame</vt:lpstr>
      <vt:lpstr>Example – 9th frame</vt:lpstr>
      <vt:lpstr>Example – 10th frame</vt:lpstr>
      <vt:lpstr>Example – 11th frame</vt:lpstr>
      <vt:lpstr>Example – 12th frame</vt:lpstr>
      <vt:lpstr>Example – 13th frame</vt:lpstr>
      <vt:lpstr>Game-play demonstration</vt:lpstr>
      <vt:lpstr>Framework implementation</vt:lpstr>
      <vt:lpstr>running the framework</vt:lpstr>
      <vt:lpstr>PowerPoint Presentation</vt:lpstr>
      <vt:lpstr>running the framework - summary</vt:lpstr>
      <vt:lpstr>Games and agents</vt:lpstr>
      <vt:lpstr>Simple Agents elaboration</vt:lpstr>
      <vt:lpstr>Double deep q-learning agent</vt:lpstr>
      <vt:lpstr>PowerPoint Presentation</vt:lpstr>
      <vt:lpstr>Game config</vt:lpstr>
      <vt:lpstr>game scenarios</vt:lpstr>
      <vt:lpstr>Double deep q-learning evaluation process</vt:lpstr>
      <vt:lpstr>Example of a single evaluation</vt:lpstr>
      <vt:lpstr>Example of a single evaluation</vt:lpstr>
      <vt:lpstr>DDQN as the zombie player</vt:lpstr>
      <vt:lpstr>choosing optimal parameters</vt:lpstr>
      <vt:lpstr>choosing optimal parameters</vt:lpstr>
      <vt:lpstr>PowerPoint Presentation</vt:lpstr>
      <vt:lpstr>Results Discussion</vt:lpstr>
      <vt:lpstr>Results Discussion</vt:lpstr>
      <vt:lpstr>DDQN plays zombie - Best configurations*</vt:lpstr>
      <vt:lpstr>PowerPoint Presentation</vt:lpstr>
      <vt:lpstr>DDQN as the light player</vt:lpstr>
      <vt:lpstr>DDQN agent vs. Single action agent</vt:lpstr>
      <vt:lpstr>DDQN vs. all – board of 10x10</vt:lpstr>
      <vt:lpstr>PowerPoint Presentation</vt:lpstr>
      <vt:lpstr>Results Discussion</vt:lpstr>
      <vt:lpstr>DDQN plays light - Best configurations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Semi Final Results</dc:title>
  <dc:creator>Eliav Shalelashvili</dc:creator>
  <cp:lastModifiedBy>Eliav Shalelashvili</cp:lastModifiedBy>
  <cp:revision>133</cp:revision>
  <dcterms:created xsi:type="dcterms:W3CDTF">2021-02-07T15:00:37Z</dcterms:created>
  <dcterms:modified xsi:type="dcterms:W3CDTF">2021-02-14T17:56:39Z</dcterms:modified>
</cp:coreProperties>
</file>